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6" r:id="rId2"/>
    <p:sldId id="260" r:id="rId3"/>
    <p:sldId id="374" r:id="rId4"/>
    <p:sldId id="624" r:id="rId5"/>
    <p:sldId id="654" r:id="rId6"/>
    <p:sldId id="631" r:id="rId7"/>
    <p:sldId id="632" r:id="rId8"/>
    <p:sldId id="633" r:id="rId9"/>
    <p:sldId id="636" r:id="rId10"/>
    <p:sldId id="637" r:id="rId11"/>
    <p:sldId id="639" r:id="rId12"/>
    <p:sldId id="634" r:id="rId13"/>
    <p:sldId id="641" r:id="rId14"/>
    <p:sldId id="640" r:id="rId15"/>
    <p:sldId id="642" r:id="rId16"/>
    <p:sldId id="643" r:id="rId17"/>
    <p:sldId id="635" r:id="rId18"/>
    <p:sldId id="644" r:id="rId19"/>
    <p:sldId id="646" r:id="rId20"/>
    <p:sldId id="645" r:id="rId21"/>
    <p:sldId id="647" r:id="rId22"/>
    <p:sldId id="649" r:id="rId23"/>
    <p:sldId id="648" r:id="rId24"/>
    <p:sldId id="651" r:id="rId25"/>
    <p:sldId id="653" r:id="rId26"/>
    <p:sldId id="656" r:id="rId27"/>
    <p:sldId id="657" r:id="rId28"/>
    <p:sldId id="658" r:id="rId29"/>
    <p:sldId id="662" r:id="rId30"/>
    <p:sldId id="660" r:id="rId31"/>
    <p:sldId id="659" r:id="rId32"/>
    <p:sldId id="661" r:id="rId33"/>
    <p:sldId id="665" r:id="rId34"/>
    <p:sldId id="667" r:id="rId35"/>
    <p:sldId id="663" r:id="rId36"/>
    <p:sldId id="666" r:id="rId37"/>
    <p:sldId id="673" r:id="rId38"/>
    <p:sldId id="674" r:id="rId39"/>
    <p:sldId id="672" r:id="rId40"/>
    <p:sldId id="668" r:id="rId41"/>
    <p:sldId id="675" r:id="rId42"/>
    <p:sldId id="676" r:id="rId43"/>
    <p:sldId id="677" r:id="rId44"/>
    <p:sldId id="669" r:id="rId45"/>
    <p:sldId id="671" r:id="rId46"/>
    <p:sldId id="683" r:id="rId47"/>
    <p:sldId id="680" r:id="rId48"/>
    <p:sldId id="681" r:id="rId49"/>
    <p:sldId id="682" r:id="rId50"/>
    <p:sldId id="684" r:id="rId51"/>
    <p:sldId id="685" r:id="rId52"/>
    <p:sldId id="686" r:id="rId53"/>
    <p:sldId id="687" r:id="rId54"/>
    <p:sldId id="679" r:id="rId55"/>
    <p:sldId id="678" r:id="rId56"/>
    <p:sldId id="690" r:id="rId57"/>
    <p:sldId id="688" r:id="rId58"/>
    <p:sldId id="691" r:id="rId59"/>
    <p:sldId id="692" r:id="rId60"/>
    <p:sldId id="694" r:id="rId61"/>
    <p:sldId id="695" r:id="rId62"/>
    <p:sldId id="696" r:id="rId63"/>
    <p:sldId id="698" r:id="rId64"/>
    <p:sldId id="693" r:id="rId65"/>
    <p:sldId id="699" r:id="rId66"/>
    <p:sldId id="700" r:id="rId67"/>
    <p:sldId id="279" r:id="rId68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1pPr>
    <a:lvl2pPr marL="457200" lvl="1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2pPr>
    <a:lvl3pPr marL="914400" lvl="2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3pPr>
    <a:lvl4pPr marL="1371600" lvl="3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4pPr>
    <a:lvl5pPr marL="1828800" lvl="4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5pPr>
    <a:lvl6pPr marL="2286000" lvl="5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6pPr>
    <a:lvl7pPr marL="2743200" lvl="6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7pPr>
    <a:lvl8pPr marL="3200400" lvl="7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8pPr>
    <a:lvl9pPr marL="3657600" lvl="8" indent="0" algn="l" defTabSz="914400" eaLnBrk="0" fontAlgn="base" latinLnBrk="0" hangingPunct="0"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itchFamily="34" charset="0"/>
        <a:ea typeface="幼圆" pitchFamily="49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613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1645" autoAdjust="0"/>
  </p:normalViewPr>
  <p:slideViewPr>
    <p:cSldViewPr snapToGrid="0" showGuides="1">
      <p:cViewPr>
        <p:scale>
          <a:sx n="65" d="100"/>
          <a:sy n="65" d="100"/>
        </p:scale>
        <p:origin x="-644" y="-48"/>
      </p:cViewPr>
      <p:guideLst>
        <p:guide orient="horz" pos="2294"/>
        <p:guide pos="3822"/>
      </p:guideLst>
    </p:cSldViewPr>
  </p:slideViewPr>
  <p:outlineViewPr>
    <p:cViewPr>
      <p:scale>
        <a:sx n="33" d="100"/>
        <a:sy n="33" d="100"/>
      </p:scale>
      <p:origin x="0" y="687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zh-CN" altLang="en-US" sz="1200">
              <a:latin typeface="等线"/>
              <a:ea typeface="等线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algn="r"/>
            <a:fld id="{BB962C8B-B14F-4D97-AF65-F5344CB8AC3E}" type="datetimeFigureOut">
              <a:rPr lang="zh-CN" altLang="en-US" sz="1200">
                <a:latin typeface="等线"/>
                <a:ea typeface="等线"/>
              </a:rPr>
              <a:pPr lvl="0" algn="r"/>
              <a:t>2017/1/7</a:t>
            </a:fld>
            <a:endParaRPr lang="zh-CN" altLang="en-US" sz="1200">
              <a:latin typeface="等线"/>
              <a:ea typeface="等线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/>
            <a:endParaRPr lang="zh-CN" altLang="en-US" sz="1200">
              <a:latin typeface="等线"/>
              <a:ea typeface="等线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/>
            <a:fld id="{9A0DB2DC-4C9A-4742-B13C-FB6460FD3503}" type="slidenum">
              <a:rPr lang="zh-CN" altLang="en-US" sz="1200">
                <a:latin typeface="等线"/>
                <a:ea typeface="等线"/>
              </a:rPr>
              <a:pPr lvl="0" algn="r"/>
              <a:t>‹#›</a:t>
            </a:fld>
            <a:endParaRPr lang="zh-CN" altLang="en-US" sz="1200">
              <a:latin typeface="等线"/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5312351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>
                <a:latin typeface="等线"/>
                <a:ea typeface="等线"/>
              </a:rPr>
              <a:pPr lvl="0" algn="r"/>
              <a:t>4</a:t>
            </a:fld>
            <a:endParaRPr lang="zh-CN" altLang="en-US" sz="1200">
              <a:latin typeface="等线"/>
              <a:ea typeface="等线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>
                <a:latin typeface="等线"/>
                <a:ea typeface="等线"/>
              </a:rPr>
              <a:pPr lvl="0" algn="r"/>
              <a:t>7</a:t>
            </a:fld>
            <a:endParaRPr lang="zh-CN" altLang="en-US" sz="1200">
              <a:latin typeface="等线"/>
              <a:ea typeface="等线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105AD-43DD-40D3-AC60-23D42C34D417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59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6550" y="676275"/>
            <a:ext cx="6134100" cy="3451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073" y="4354219"/>
            <a:ext cx="5080342" cy="412789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145" tIns="45072" rIns="90145" bIns="45072"/>
          <a:lstStyle/>
          <a:p>
            <a:r>
              <a:rPr lang="en-US" altLang="zh-CN"/>
              <a:t>Need to introduce certificates since that notion will be usefull later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E8EF99-0D71-4B7D-B955-C2D020BAFFC2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261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36550" y="676275"/>
            <a:ext cx="6134100" cy="3451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073" y="4354219"/>
            <a:ext cx="5080342" cy="412789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0145" tIns="45072" rIns="90145" bIns="45072"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o: </a:t>
            </a:r>
            <a:r>
              <a:rPr lang="zh-CN" altLang="en-US" smtClean="0"/>
              <a:t>客户请求的操作</a:t>
            </a:r>
            <a:endParaRPr lang="en-US" altLang="zh-CN" smtClean="0"/>
          </a:p>
          <a:p>
            <a:r>
              <a:rPr lang="en-US" altLang="zh-CN" smtClean="0"/>
              <a:t>t: </a:t>
            </a:r>
            <a:r>
              <a:rPr lang="zh-CN" altLang="en-US" smtClean="0"/>
              <a:t>客户端唯一编号</a:t>
            </a:r>
            <a:endParaRPr lang="en-US" altLang="zh-CN" smtClean="0"/>
          </a:p>
          <a:p>
            <a:r>
              <a:rPr lang="en-US" altLang="zh-CN" smtClean="0"/>
              <a:t>c: client</a:t>
            </a:r>
            <a:r>
              <a:rPr lang="en-US" altLang="zh-CN" baseline="0" smtClean="0"/>
              <a:t> ID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一是增加了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Number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字段和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 Period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字段以便识别作废的报文。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如果向区块链上合约提交一个双方签字的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UpdateTransaction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报文，合约将等待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 Period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时间。期间如果对手方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能够提交一个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 Number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更高的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UpdateTransaction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报文，合约将没收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质押在通道中的全部资产并转移给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。如果直至等待超时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</a:p>
          <a:p>
            <a:endParaRPr lang="en-US" altLang="zh-CN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二是通过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Transfer Amount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隐含余额分配的方式和闪电网络略有不同，这里的方式是从建立通道时申明的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 1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中扣减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Transfer Amount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，再将之加到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Amount 2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上。和直接申明余额比只是形式上的差别。也没有异议，合约将按照报文内容在区块链上完成转移支付并关闭通道。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5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31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>
                <a:ea typeface="宋体" pitchFamily="2" charset="-122"/>
              </a:rPr>
              <a:pPr lvl="0" algn="r"/>
              <a:t>67</a:t>
            </a:fld>
            <a:endParaRPr lang="zh-CN" altLang="en-US" sz="1200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剪去对角的矩形 10"/>
          <p:cNvSpPr/>
          <p:nvPr/>
        </p:nvSpPr>
        <p:spPr>
          <a:xfrm>
            <a:off x="2874963" y="1731963"/>
            <a:ext cx="6442075" cy="3394075"/>
          </a:xfrm>
          <a:prstGeom prst="snip2Diag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" name="KSO_CT2"/>
          <p:cNvSpPr>
            <a:spLocks noGrp="1"/>
          </p:cNvSpPr>
          <p:nvPr>
            <p:ph type="subTitle" idx="1"/>
          </p:nvPr>
        </p:nvSpPr>
        <p:spPr>
          <a:xfrm>
            <a:off x="3366054" y="3760758"/>
            <a:ext cx="5244546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accent2"/>
                </a:solidFill>
                <a:effectLst/>
                <a:latin typeface="Arial" pitchFamily="34" charset="0"/>
                <a:ea typeface="黑体" pitchFamily="49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/>
          </p:nvPr>
        </p:nvSpPr>
        <p:spPr>
          <a:xfrm>
            <a:off x="3366054" y="2504661"/>
            <a:ext cx="5244546" cy="1217770"/>
          </a:xfrm>
        </p:spPr>
        <p:txBody>
          <a:bodyPr>
            <a:noAutofit/>
          </a:bodyPr>
          <a:lstStyle>
            <a:lvl1pPr algn="ctr">
              <a:defRPr sz="4000" baseline="0"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KSO_FD"/>
          <p:cNvSpPr>
            <a:spLocks noGrp="1"/>
          </p:cNvSpPr>
          <p:nvPr>
            <p:ph type="dt" sz="half" idx="2"/>
          </p:nvPr>
        </p:nvSpPr>
        <p:spPr>
          <a:xfrm>
            <a:off x="8382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solidFill>
                  <a:srgbClr val="FFFFFF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b="0" i="0" kern="1200" cap="none" spc="0" normalizeH="0" baseline="0" noProof="0" smtClean="0">
                <a:latin typeface="Arial" pitchFamily="34" charset="0"/>
                <a:ea typeface="黑体" pitchFamily="49" charset="-122"/>
                <a:cs typeface="+mn-cs"/>
              </a:rPr>
              <a:pPr marL="0" marR="0" indent="0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b="0" i="0" kern="1200" cap="none" spc="0" normalizeH="0" baseline="0" noProof="0" smtClean="0"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3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3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solidFill>
                  <a:srgbClr val="FFFFFF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5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baseline="0">
                <a:solidFill>
                  <a:srgbClr val="FFFFFF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b="0" i="0" kern="1200" cap="none" spc="0" normalizeH="0" baseline="0" noProof="0" smtClean="0">
                <a:latin typeface="Arial" pitchFamily="34" charset="0"/>
                <a:ea typeface="黑体" pitchFamily="49" charset="-122"/>
                <a:cs typeface="+mn-cs"/>
              </a:rPr>
              <a:pPr marL="0" marR="0" indent="0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b="0" i="0" kern="1200" cap="none" spc="0" normalizeH="0" baseline="0" noProof="0"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7"/>
            <a:ext cx="1182511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 hasCustomPrompt="1"/>
          </p:nvPr>
        </p:nvSpPr>
        <p:spPr>
          <a:xfrm>
            <a:off x="2113842" y="365127"/>
            <a:ext cx="7933269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68802" y="163509"/>
            <a:ext cx="10981426" cy="69959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 hasCustomPrompt="1"/>
          </p:nvPr>
        </p:nvSpPr>
        <p:spPr>
          <a:xfrm>
            <a:off x="577970" y="1314450"/>
            <a:ext cx="10981426" cy="504190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698625"/>
            <a:ext cx="12192000" cy="3160713"/>
          </a:xfrm>
          <a:prstGeom prst="rect">
            <a:avLst/>
          </a:prstGeom>
          <a:solidFill>
            <a:schemeClr val="accent1">
              <a:lumMod val="20000"/>
              <a:lumOff val="80000"/>
              <a:alpha val="7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7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9713" y="1698625"/>
            <a:ext cx="5618162" cy="31607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" name="矩形 11"/>
          <p:cNvSpPr/>
          <p:nvPr/>
        </p:nvSpPr>
        <p:spPr>
          <a:xfrm>
            <a:off x="0" y="1698625"/>
            <a:ext cx="357188" cy="3160713"/>
          </a:xfrm>
          <a:prstGeom prst="rect">
            <a:avLst/>
          </a:prstGeom>
          <a:solidFill>
            <a:srgbClr val="775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KSO_ST1"/>
          <p:cNvSpPr>
            <a:spLocks noGrp="1"/>
          </p:cNvSpPr>
          <p:nvPr>
            <p:ph type="title"/>
          </p:nvPr>
        </p:nvSpPr>
        <p:spPr>
          <a:xfrm>
            <a:off x="630425" y="2331587"/>
            <a:ext cx="5799403" cy="1235075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/>
          </p:nvPr>
        </p:nvSpPr>
        <p:spPr>
          <a:xfrm>
            <a:off x="630426" y="3623811"/>
            <a:ext cx="5799401" cy="468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KSO_FD"/>
          <p:cNvSpPr>
            <a:spLocks noGrp="1"/>
          </p:cNvSpPr>
          <p:nvPr>
            <p:ph type="dt" sz="half" idx="2"/>
          </p:nvPr>
        </p:nvSpPr>
        <p:spPr>
          <a:xfrm>
            <a:off x="8382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b="0" i="0" kern="1200" cap="none" spc="0" normalizeH="0" baseline="0" noProof="0" smtClean="0">
                <a:latin typeface="Arial" pitchFamily="34" charset="0"/>
                <a:ea typeface="黑体" pitchFamily="49" charset="-122"/>
                <a:cs typeface="+mn-cs"/>
              </a:rPr>
              <a:pPr marL="0" marR="0" indent="0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b="0" i="0" kern="1200" cap="none" spc="0" normalizeH="0" baseline="0" noProof="0" smtClean="0"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3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b="0" i="0" kern="1200" cap="none" spc="0" normalizeH="0" baseline="0" noProof="0" smtClean="0">
                <a:latin typeface="Arial" pitchFamily="34" charset="0"/>
                <a:ea typeface="黑体" pitchFamily="49" charset="-122"/>
                <a:cs typeface="+mn-cs"/>
              </a:rPr>
              <a:pPr marL="0" marR="0" indent="0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b="0" i="0" kern="1200" cap="none" spc="0" normalizeH="0" baseline="0" noProof="0"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 hasCustomPrompt="1"/>
          </p:nvPr>
        </p:nvSpPr>
        <p:spPr>
          <a:xfrm>
            <a:off x="558802" y="1244602"/>
            <a:ext cx="5256000" cy="4932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 hasCustomPrompt="1"/>
          </p:nvPr>
        </p:nvSpPr>
        <p:spPr>
          <a:xfrm>
            <a:off x="6373984" y="1244602"/>
            <a:ext cx="5256000" cy="4932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9435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 hasCustomPrompt="1"/>
          </p:nvPr>
        </p:nvSpPr>
        <p:spPr>
          <a:xfrm>
            <a:off x="1099435" y="22002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31849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 hasCustomPrompt="1"/>
          </p:nvPr>
        </p:nvSpPr>
        <p:spPr>
          <a:xfrm>
            <a:off x="6431849" y="22002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010119" y="102661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 hasCustomPrompt="1"/>
          </p:nvPr>
        </p:nvSpPr>
        <p:spPr>
          <a:xfrm>
            <a:off x="5353518" y="1556839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 hasCustomPrompt="1"/>
          </p:nvPr>
        </p:nvSpPr>
        <p:spPr>
          <a:xfrm>
            <a:off x="1010119" y="262681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84959" y="102661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181600" y="1556841"/>
            <a:ext cx="6172200" cy="48736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just" defTabSz="6858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单击图标添加图片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KSO_BC2"/>
          <p:cNvSpPr>
            <a:spLocks noGrp="1"/>
          </p:cNvSpPr>
          <p:nvPr>
            <p:ph type="body" sz="half" idx="2" hasCustomPrompt="1"/>
          </p:nvPr>
        </p:nvSpPr>
        <p:spPr>
          <a:xfrm>
            <a:off x="984959" y="2626813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矩形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AF8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028" name="KSO_BT1"/>
          <p:cNvSpPr>
            <a:spLocks noGrp="1"/>
          </p:cNvSpPr>
          <p:nvPr>
            <p:ph type="title"/>
          </p:nvPr>
        </p:nvSpPr>
        <p:spPr>
          <a:xfrm>
            <a:off x="558800" y="163513"/>
            <a:ext cx="11055350" cy="7000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E209CE7-C191-49CB-93DE-563C8614E8C5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2017/1/7</a:t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135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13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 marL="0" marR="0" lvl="0" indent="0" algn="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1067DD-7756-4DF3-904A-8F40BA684AA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032" name="KSO_BC1"/>
          <p:cNvSpPr>
            <a:spLocks noGrp="1"/>
          </p:cNvSpPr>
          <p:nvPr>
            <p:ph type="body" idx="1"/>
          </p:nvPr>
        </p:nvSpPr>
        <p:spPr>
          <a:xfrm>
            <a:off x="558800" y="1276350"/>
            <a:ext cx="11055350" cy="50800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775D85"/>
          </a:solidFill>
          <a:effectLst/>
          <a:latin typeface="Arial" pitchFamily="34" charset="0"/>
          <a:ea typeface="黑体" pitchFamily="49" charset="-122"/>
          <a:cs typeface="+mj-cs"/>
        </a:defRPr>
      </a:lvl1pPr>
    </p:titleStyle>
    <p:bodyStyle>
      <a:lvl1pPr marL="355600" indent="-355600" algn="just" defTabSz="6858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chemeClr val="accent1"/>
        </a:buClr>
        <a:buSzPct val="110000"/>
        <a:buFont typeface="Wingdings" pitchFamily="2" charset="2"/>
        <a:buChar char=""/>
        <a:defRPr sz="2400" kern="1200" baseline="0">
          <a:solidFill>
            <a:schemeClr val="accent1"/>
          </a:solidFill>
          <a:latin typeface="Arial" pitchFamily="34" charset="0"/>
          <a:ea typeface="黑体" pitchFamily="49" charset="-122"/>
          <a:cs typeface="+mn-cs"/>
        </a:defRPr>
      </a:lvl1pPr>
      <a:lvl2pPr marL="355600" indent="-355600" algn="just" defTabSz="685800" rtl="0" eaLnBrk="1" latinLnBrk="0" hangingPunct="1">
        <a:lnSpc>
          <a:spcPct val="150000"/>
        </a:lnSpc>
        <a:spcBef>
          <a:spcPts val="60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2000" kern="1200" baseline="0">
          <a:solidFill>
            <a:schemeClr val="tx1"/>
          </a:solidFill>
          <a:latin typeface="Arial" pitchFamily="34" charset="0"/>
          <a:ea typeface="黑体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1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notesSlide" Target="../notesSlides/notesSlide7.xml"/><Relationship Id="rId5" Type="http://schemas.openxmlformats.org/officeDocument/2006/relationships/tags" Target="../tags/tag5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9.xml"/><Relationship Id="rId9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副标题 2"/>
          <p:cNvSpPr>
            <a:spLocks noGrp="1"/>
          </p:cNvSpPr>
          <p:nvPr>
            <p:ph type="subTitle" idx="1"/>
          </p:nvPr>
        </p:nvSpPr>
        <p:spPr>
          <a:xfrm>
            <a:off x="3365500" y="3760788"/>
            <a:ext cx="5245100" cy="466725"/>
          </a:xfrm>
        </p:spPr>
        <p:txBody>
          <a:bodyPr vert="horz" wrap="square" lIns="91440" tIns="45720" rIns="91440" bIns="45720" anchor="t"/>
          <a:lstStyle/>
          <a:p>
            <a:pPr defTabSz="685800">
              <a:buSzPct val="110000"/>
              <a:buFont typeface="Wingdings" pitchFamily="2" charset="2"/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上交</a:t>
            </a:r>
            <a:r>
              <a:rPr lang="zh-CN" altLang="en-US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所技术公司     </a:t>
            </a:r>
            <a:r>
              <a:rPr lang="zh-CN" altLang="zh-CN" kern="120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黑体" pitchFamily="49" charset="-122"/>
                <a:cs typeface="+mn-cs"/>
              </a:rPr>
              <a:t>朱</a:t>
            </a:r>
            <a:r>
              <a:rPr lang="zh-CN" altLang="zh-CN" kern="120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黑体" pitchFamily="49" charset="-122"/>
                <a:cs typeface="+mn-cs"/>
              </a:rPr>
              <a:t>立</a:t>
            </a:r>
          </a:p>
          <a:p>
            <a:pPr defTabSz="685800">
              <a:buSzPct val="110000"/>
              <a:buFont typeface="Wingdings" pitchFamily="2" charset="2"/>
              <a:buNone/>
            </a:pPr>
            <a:r>
              <a:rPr lang="en-US" altLang="zh-CN" kern="120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黑体" pitchFamily="49" charset="-122"/>
                <a:cs typeface="+mn-cs"/>
              </a:rPr>
              <a:t>2017.1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5500" y="2505075"/>
            <a:ext cx="5245100" cy="1217613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j-cs"/>
              </a:rPr>
              <a:t>区块链的优化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拜占庭</a:t>
            </a:r>
            <a:r>
              <a:rPr lang="zh-CN" altLang="en-US"/>
              <a:t>容错共识算法</a:t>
            </a:r>
            <a:r>
              <a:rPr lang="zh-CN" altLang="en-US" smtClean="0"/>
              <a:t>的一般特征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smtClean="0"/>
              <a:t>根据</a:t>
            </a:r>
            <a:r>
              <a:rPr lang="en-US" altLang="zh-CN" sz="2800" err="1" smtClean="0"/>
              <a:t>FLP</a:t>
            </a:r>
            <a:r>
              <a:rPr lang="zh-CN" altLang="en-US" sz="2800" smtClean="0"/>
              <a:t>定理，异步网络时共识协议的活动性</a:t>
            </a:r>
            <a:r>
              <a:rPr lang="zh-CN" altLang="en-US" sz="2800" smtClean="0">
                <a:sym typeface="+mn-ea"/>
              </a:rPr>
              <a:t>和安全性</a:t>
            </a:r>
            <a:r>
              <a:rPr lang="zh-CN" altLang="en-US" sz="2800" smtClean="0"/>
              <a:t>不可兼得</a:t>
            </a:r>
          </a:p>
          <a:p>
            <a:endParaRPr lang="en-US" altLang="zh-CN" sz="2800" smtClean="0"/>
          </a:p>
          <a:p>
            <a:r>
              <a:rPr lang="zh-CN" altLang="en-US" sz="2800" smtClean="0"/>
              <a:t>协议</a:t>
            </a:r>
            <a:r>
              <a:rPr lang="zh-CN" altLang="en-US" sz="2800"/>
              <a:t>的安全性（</a:t>
            </a:r>
            <a:r>
              <a:rPr lang="en-US" altLang="zh-CN" sz="2800"/>
              <a:t>safety</a:t>
            </a:r>
            <a:r>
              <a:rPr lang="zh-CN" altLang="en-US" sz="2800"/>
              <a:t>）</a:t>
            </a:r>
            <a:r>
              <a:rPr lang="zh-CN" altLang="en-US" sz="2800" smtClean="0"/>
              <a:t>不依赖</a:t>
            </a:r>
            <a:r>
              <a:rPr lang="zh-CN" altLang="en-US" sz="2800"/>
              <a:t>于同步模型</a:t>
            </a:r>
          </a:p>
          <a:p>
            <a:endParaRPr lang="zh-CN" altLang="en-US" sz="2800"/>
          </a:p>
          <a:p>
            <a:r>
              <a:rPr lang="zh-CN" altLang="en-US" sz="2800"/>
              <a:t>协议的活动性（</a:t>
            </a:r>
            <a:r>
              <a:rPr lang="en-US" altLang="zh-CN" sz="2800" err="1"/>
              <a:t>liveness</a:t>
            </a:r>
            <a:r>
              <a:rPr lang="en-US" altLang="zh-CN" sz="2800"/>
              <a:t> )</a:t>
            </a:r>
            <a:r>
              <a:rPr lang="zh-CN" altLang="en-US" sz="2800" smtClean="0"/>
              <a:t>必须引入同步模型</a:t>
            </a:r>
            <a:r>
              <a:rPr lang="en-US" altLang="zh-CN" sz="2800" smtClean="0"/>
              <a:t>——</a:t>
            </a:r>
            <a:r>
              <a:rPr lang="zh-CN" altLang="en-US" sz="2800" smtClean="0"/>
              <a:t>超时机制</a:t>
            </a:r>
            <a:endParaRPr lang="zh-CN" altLang="en-US" sz="2800"/>
          </a:p>
          <a:p>
            <a:endParaRPr lang="zh-CN" altLang="en-US" sz="2800"/>
          </a:p>
          <a:p>
            <a:pPr marL="0" lvl="1" indent="0">
              <a:buNone/>
            </a:pPr>
            <a:endParaRPr lang="zh-CN" altLang="en-US" sz="2330"/>
          </a:p>
          <a:p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38" y="539261"/>
            <a:ext cx="10363200" cy="767862"/>
          </a:xfrm>
        </p:spPr>
        <p:txBody>
          <a:bodyPr/>
          <a:lstStyle/>
          <a:p>
            <a:r>
              <a:rPr lang="en-US" altLang="zh-CN" err="1" smtClean="0">
                <a:ea typeface="宋体" charset="-122"/>
              </a:rPr>
              <a:t>PBFT</a:t>
            </a:r>
            <a:r>
              <a:rPr lang="en-US" altLang="zh-CN" smtClean="0">
                <a:ea typeface="宋体" charset="-122"/>
              </a:rPr>
              <a:t>: Algorithm </a:t>
            </a:r>
            <a:r>
              <a:rPr lang="en-US" altLang="zh-CN">
                <a:ea typeface="宋体" charset="-122"/>
              </a:rPr>
              <a:t>Components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801" y="1595804"/>
            <a:ext cx="10981426" cy="445330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>
                <a:ea typeface="宋体" charset="-122"/>
              </a:rPr>
              <a:t>Normal case </a:t>
            </a:r>
            <a:r>
              <a:rPr lang="en-US" altLang="zh-CN" sz="2800" smtClean="0">
                <a:ea typeface="宋体" charset="-122"/>
              </a:rPr>
              <a:t>operation</a:t>
            </a:r>
          </a:p>
          <a:p>
            <a:pPr>
              <a:lnSpc>
                <a:spcPct val="120000"/>
              </a:lnSpc>
            </a:pPr>
            <a:r>
              <a:rPr lang="en-US" altLang="zh-CN" sz="2800" smtClean="0">
                <a:ea typeface="宋体" charset="-122"/>
              </a:rPr>
              <a:t>View </a:t>
            </a:r>
            <a:r>
              <a:rPr lang="en-US" altLang="zh-CN" sz="2800">
                <a:ea typeface="宋体" charset="-122"/>
              </a:rPr>
              <a:t>changes</a:t>
            </a:r>
          </a:p>
          <a:p>
            <a:pPr>
              <a:lnSpc>
                <a:spcPct val="120000"/>
              </a:lnSpc>
            </a:pPr>
            <a:r>
              <a:rPr lang="en-US" altLang="zh-CN" sz="2800">
                <a:ea typeface="宋体" charset="-122"/>
              </a:rPr>
              <a:t>Garbage collection</a:t>
            </a:r>
          </a:p>
          <a:p>
            <a:pPr>
              <a:lnSpc>
                <a:spcPct val="120000"/>
              </a:lnSpc>
            </a:pPr>
            <a:r>
              <a:rPr lang="en-US" altLang="zh-CN" sz="2800">
                <a:ea typeface="宋体" charset="-122"/>
              </a:rPr>
              <a:t>Recovery</a:t>
            </a:r>
          </a:p>
        </p:txBody>
      </p:sp>
      <p:sp>
        <p:nvSpPr>
          <p:cNvPr id="257028" name="Text Box 4"/>
          <p:cNvSpPr txBox="1">
            <a:spLocks noChangeArrowheads="1"/>
          </p:cNvSpPr>
          <p:nvPr/>
        </p:nvSpPr>
        <p:spPr bwMode="auto">
          <a:xfrm>
            <a:off x="688404" y="4277212"/>
            <a:ext cx="828111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charset="-122"/>
              </a:rPr>
              <a:t>All have to be designed to work </a:t>
            </a:r>
            <a:r>
              <a:rPr lang="en-US" altLang="zh-CN" sz="2800" smtClean="0">
                <a:ea typeface="宋体" charset="-122"/>
              </a:rPr>
              <a:t>together</a:t>
            </a:r>
          </a:p>
          <a:p>
            <a:endParaRPr lang="en-US" altLang="zh-CN" sz="2800" smtClean="0">
              <a:ea typeface="宋体" charset="-122"/>
            </a:endParaRPr>
          </a:p>
          <a:p>
            <a:r>
              <a:rPr lang="en-US" altLang="zh-CN" sz="2800" err="1" smtClean="0">
                <a:ea typeface="宋体" charset="-122"/>
              </a:rPr>
              <a:t>PBFT</a:t>
            </a:r>
            <a:r>
              <a:rPr lang="zh-CN" altLang="en-US" sz="2800" smtClean="0">
                <a:ea typeface="宋体" charset="-122"/>
              </a:rPr>
              <a:t>设计理念：分而治之</a:t>
            </a:r>
            <a:endParaRPr lang="en-US" altLang="zh-CN" sz="2800" smtClean="0">
              <a:ea typeface="宋体" charset="-122"/>
            </a:endParaRPr>
          </a:p>
          <a:p>
            <a:r>
              <a:rPr lang="zh-CN" altLang="en-US" sz="2800" smtClean="0">
                <a:ea typeface="宋体" charset="-122"/>
              </a:rPr>
              <a:t>尽力优化</a:t>
            </a:r>
            <a:r>
              <a:rPr lang="en-US" altLang="zh-CN" sz="2800" smtClean="0">
                <a:ea typeface="宋体" charset="-122"/>
              </a:rPr>
              <a:t>Normal Case</a:t>
            </a:r>
            <a:r>
              <a:rPr lang="zh-CN" altLang="en-US" sz="2800" smtClean="0">
                <a:ea typeface="宋体" charset="-122"/>
              </a:rPr>
              <a:t>，同时确保</a:t>
            </a:r>
            <a:r>
              <a:rPr lang="en-US" altLang="zh-CN" sz="2800" smtClean="0">
                <a:ea typeface="宋体" charset="-122"/>
              </a:rPr>
              <a:t>BF</a:t>
            </a:r>
            <a:r>
              <a:rPr lang="zh-CN" altLang="en-US" sz="2800" smtClean="0">
                <a:ea typeface="宋体" charset="-122"/>
              </a:rPr>
              <a:t>情况下的</a:t>
            </a:r>
            <a:r>
              <a:rPr lang="en-US" altLang="zh-CN" sz="2800" err="1" smtClean="0">
                <a:ea typeface="宋体" charset="-122"/>
              </a:rPr>
              <a:t>Liveness</a:t>
            </a:r>
            <a:endParaRPr lang="en-US" altLang="zh-CN" sz="2800">
              <a:ea typeface="宋体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PBFT</a:t>
            </a:r>
            <a:r>
              <a:rPr lang="zh-CN" altLang="en-US"/>
              <a:t>共识</a:t>
            </a:r>
            <a:r>
              <a:rPr lang="zh-CN" altLang="en-US" smtClean="0"/>
              <a:t>算法</a:t>
            </a:r>
            <a:r>
              <a:rPr lang="en-US" altLang="zh-CN" smtClean="0"/>
              <a:t>- Normal Case</a:t>
            </a:r>
            <a:endParaRPr lang="zh-CN" altLang="en-US"/>
          </a:p>
        </p:txBody>
      </p:sp>
      <p:pic>
        <p:nvPicPr>
          <p:cNvPr id="4" name="图片 3" descr="PBFT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2680" y="1019810"/>
            <a:ext cx="10026650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View </a:t>
            </a:r>
            <a:r>
              <a:rPr lang="zh-CN" altLang="en-US" smtClean="0"/>
              <a:t>和 </a:t>
            </a:r>
            <a:r>
              <a:rPr lang="en-US" altLang="zh-CN" err="1" smtClean="0"/>
              <a:t>Seq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N</a:t>
            </a:r>
            <a:r>
              <a:rPr lang="zh-CN" altLang="en-US" smtClean="0"/>
              <a:t>节点（编号</a:t>
            </a:r>
            <a:r>
              <a:rPr lang="en-US" altLang="zh-CN" smtClean="0"/>
              <a:t>0,1, 2,…N-1)</a:t>
            </a:r>
            <a:r>
              <a:rPr lang="zh-CN" altLang="en-US" smtClean="0"/>
              <a:t>构成的系统，最多允许出现</a:t>
            </a:r>
            <a:r>
              <a:rPr lang="en-US" altLang="zh-CN" smtClean="0"/>
              <a:t>f</a:t>
            </a:r>
            <a:r>
              <a:rPr lang="zh-CN" altLang="en-US" smtClean="0"/>
              <a:t>个拜占庭错误节点，</a:t>
            </a:r>
            <a:r>
              <a:rPr lang="en-US" altLang="zh-CN" smtClean="0"/>
              <a:t>N &gt;= </a:t>
            </a:r>
            <a:r>
              <a:rPr lang="en-US" altLang="zh-CN" err="1" smtClean="0"/>
              <a:t>3f</a:t>
            </a:r>
            <a:r>
              <a:rPr lang="en-US" altLang="zh-CN" smtClean="0"/>
              <a:t> + 1</a:t>
            </a:r>
            <a:r>
              <a:rPr lang="zh-CN" altLang="en-US" smtClean="0"/>
              <a:t>（</a:t>
            </a:r>
            <a:r>
              <a:rPr lang="zh-CN" altLang="en-US" smtClean="0">
                <a:solidFill>
                  <a:srgbClr val="FF0000"/>
                </a:solidFill>
              </a:rPr>
              <a:t>论文只对</a:t>
            </a:r>
            <a:r>
              <a:rPr lang="en-US" altLang="zh-CN" smtClean="0">
                <a:solidFill>
                  <a:srgbClr val="FF0000"/>
                </a:solidFill>
              </a:rPr>
              <a:t>N=</a:t>
            </a:r>
            <a:r>
              <a:rPr lang="en-US" altLang="zh-CN" err="1" smtClean="0">
                <a:solidFill>
                  <a:srgbClr val="FF0000"/>
                </a:solidFill>
              </a:rPr>
              <a:t>3f+1</a:t>
            </a:r>
            <a:r>
              <a:rPr lang="zh-CN" altLang="en-US" smtClean="0">
                <a:solidFill>
                  <a:srgbClr val="FF0000"/>
                </a:solidFill>
              </a:rPr>
              <a:t>给出了正确公式，</a:t>
            </a:r>
            <a:r>
              <a:rPr lang="en-US" altLang="zh-CN" smtClean="0">
                <a:solidFill>
                  <a:srgbClr val="FF0000"/>
                </a:solidFill>
              </a:rPr>
              <a:t>N&gt;</a:t>
            </a:r>
            <a:r>
              <a:rPr lang="en-US" altLang="zh-CN" err="1" smtClean="0">
                <a:solidFill>
                  <a:srgbClr val="FF0000"/>
                </a:solidFill>
              </a:rPr>
              <a:t>3f+1</a:t>
            </a:r>
            <a:r>
              <a:rPr lang="zh-CN" altLang="en-US" smtClean="0">
                <a:solidFill>
                  <a:srgbClr val="FF0000"/>
                </a:solidFill>
              </a:rPr>
              <a:t>时请自行思考</a:t>
            </a:r>
            <a:r>
              <a:rPr lang="zh-CN" altLang="en-US" smtClean="0"/>
              <a:t>）</a:t>
            </a:r>
            <a:endParaRPr lang="en-US" altLang="zh-CN" smtClean="0"/>
          </a:p>
          <a:p>
            <a:endParaRPr lang="en-US" altLang="zh-CN" sz="2000" smtClean="0"/>
          </a:p>
          <a:p>
            <a:r>
              <a:rPr lang="zh-CN" altLang="en-US" smtClean="0"/>
              <a:t>系统会历经一系列“</a:t>
            </a:r>
            <a:r>
              <a:rPr lang="en-US" altLang="zh-CN" smtClean="0"/>
              <a:t>View</a:t>
            </a:r>
            <a:r>
              <a:rPr lang="zh-CN" altLang="en-US" smtClean="0"/>
              <a:t>”</a:t>
            </a:r>
            <a:r>
              <a:rPr lang="en-US" altLang="zh-CN" smtClean="0"/>
              <a:t>, View</a:t>
            </a:r>
            <a:r>
              <a:rPr lang="zh-CN" altLang="en-US" smtClean="0"/>
              <a:t>有从</a:t>
            </a:r>
            <a:r>
              <a:rPr lang="en-US" altLang="zh-CN" smtClean="0"/>
              <a:t>0</a:t>
            </a:r>
            <a:r>
              <a:rPr lang="zh-CN" altLang="en-US" smtClean="0"/>
              <a:t>开始递增的编号</a:t>
            </a:r>
            <a:r>
              <a:rPr lang="en-US" altLang="zh-CN" smtClean="0"/>
              <a:t>v</a:t>
            </a:r>
            <a:r>
              <a:rPr lang="zh-CN" altLang="en-US" smtClean="0"/>
              <a:t>。</a:t>
            </a:r>
            <a:r>
              <a:rPr lang="en-US" altLang="zh-CN" smtClean="0"/>
              <a:t>View</a:t>
            </a:r>
            <a:r>
              <a:rPr lang="zh-CN" altLang="en-US" smtClean="0"/>
              <a:t>类似“朝代”，有且只有一个“国王”</a:t>
            </a:r>
            <a:r>
              <a:rPr lang="en-US" altLang="zh-CN" smtClean="0"/>
              <a:t>p</a:t>
            </a:r>
            <a:r>
              <a:rPr lang="zh-CN" altLang="en-US" smtClean="0"/>
              <a:t>（</a:t>
            </a:r>
            <a:r>
              <a:rPr lang="en-US" altLang="zh-CN" smtClean="0"/>
              <a:t>Primary</a:t>
            </a:r>
            <a:r>
              <a:rPr lang="zh-CN" altLang="en-US" smtClean="0"/>
              <a:t>节点），其余节点是</a:t>
            </a:r>
            <a:r>
              <a:rPr lang="en-US" altLang="zh-CN" smtClean="0"/>
              <a:t>Backup</a:t>
            </a:r>
            <a:r>
              <a:rPr lang="zh-CN" altLang="en-US" smtClean="0"/>
              <a:t>，</a:t>
            </a:r>
            <a:endParaRPr lang="en-US" altLang="zh-CN" smtClean="0"/>
          </a:p>
          <a:p>
            <a:pPr lvl="2"/>
            <a:r>
              <a:rPr lang="en-US" altLang="zh-CN" sz="2200" smtClean="0"/>
              <a:t>View v</a:t>
            </a:r>
            <a:r>
              <a:rPr lang="zh-CN" altLang="en-US" sz="2200" smtClean="0"/>
              <a:t>的</a:t>
            </a:r>
            <a:r>
              <a:rPr lang="en-US" altLang="zh-CN" sz="2200" smtClean="0"/>
              <a:t>primary</a:t>
            </a:r>
            <a:r>
              <a:rPr lang="zh-CN" altLang="en-US" sz="2200" smtClean="0"/>
              <a:t>唯一确定：</a:t>
            </a:r>
            <a:r>
              <a:rPr lang="en-US" altLang="zh-CN" sz="2200" smtClean="0"/>
              <a:t>p = v mod N</a:t>
            </a:r>
          </a:p>
          <a:p>
            <a:pPr lvl="2"/>
            <a:r>
              <a:rPr lang="zh-CN" altLang="en-US" sz="2200" smtClean="0"/>
              <a:t>如果怀疑</a:t>
            </a:r>
            <a:r>
              <a:rPr lang="en-US" altLang="zh-CN" sz="2200" smtClean="0"/>
              <a:t>p</a:t>
            </a:r>
            <a:r>
              <a:rPr lang="zh-CN" altLang="en-US" sz="2200" smtClean="0"/>
              <a:t>出问题，将会启动</a:t>
            </a:r>
            <a:r>
              <a:rPr lang="en-US" altLang="zh-CN" sz="2200" smtClean="0"/>
              <a:t>view change</a:t>
            </a:r>
          </a:p>
          <a:p>
            <a:pPr lvl="2"/>
            <a:endParaRPr lang="en-US" altLang="zh-CN" smtClean="0"/>
          </a:p>
          <a:p>
            <a:r>
              <a:rPr lang="en-US" altLang="zh-CN" smtClean="0"/>
              <a:t>client </a:t>
            </a:r>
            <a:r>
              <a:rPr lang="zh-CN" altLang="en-US" smtClean="0"/>
              <a:t>提交的消息经过共识会得到序号</a:t>
            </a:r>
            <a:r>
              <a:rPr lang="en-US" altLang="zh-CN" smtClean="0"/>
              <a:t>n</a:t>
            </a:r>
          </a:p>
          <a:p>
            <a:pPr lvl="2"/>
            <a:r>
              <a:rPr lang="en-US" altLang="zh-CN" sz="2200" smtClean="0"/>
              <a:t>n</a:t>
            </a:r>
            <a:r>
              <a:rPr lang="zh-CN" altLang="en-US" sz="2200" smtClean="0"/>
              <a:t>即使跨越</a:t>
            </a:r>
            <a:r>
              <a:rPr lang="en-US" altLang="zh-CN" sz="2200" smtClean="0"/>
              <a:t>view</a:t>
            </a:r>
            <a:r>
              <a:rPr lang="zh-CN" altLang="en-US" sz="2200" smtClean="0"/>
              <a:t>也是连续递增分配，相当于区块链的块高度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10363200" cy="11430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Normal Case Operation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7600" y="1752600"/>
            <a:ext cx="10363200" cy="44196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Three phase algorithm:</a:t>
            </a:r>
          </a:p>
          <a:p>
            <a:pPr lvl="1">
              <a:lnSpc>
                <a:spcPct val="90000"/>
              </a:lnSpc>
            </a:pPr>
            <a:r>
              <a:rPr lang="en-US" altLang="zh-CN" i="1">
                <a:ea typeface="宋体" charset="-122"/>
              </a:rPr>
              <a:t>pre-prepare</a:t>
            </a:r>
            <a:r>
              <a:rPr lang="en-US" altLang="zh-CN">
                <a:ea typeface="宋体" charset="-122"/>
              </a:rPr>
              <a:t> picks order of requests</a:t>
            </a:r>
          </a:p>
          <a:p>
            <a:pPr lvl="1">
              <a:lnSpc>
                <a:spcPct val="90000"/>
              </a:lnSpc>
            </a:pPr>
            <a:r>
              <a:rPr lang="en-US" altLang="zh-CN" i="1">
                <a:ea typeface="宋体" charset="-122"/>
              </a:rPr>
              <a:t>prepare</a:t>
            </a:r>
            <a:r>
              <a:rPr lang="en-US" altLang="zh-CN">
                <a:ea typeface="宋体" charset="-122"/>
              </a:rPr>
              <a:t> ensures order within views</a:t>
            </a:r>
          </a:p>
          <a:p>
            <a:pPr lvl="1">
              <a:lnSpc>
                <a:spcPct val="90000"/>
              </a:lnSpc>
            </a:pPr>
            <a:r>
              <a:rPr lang="en-US" altLang="zh-CN" i="1">
                <a:ea typeface="宋体" charset="-122"/>
              </a:rPr>
              <a:t>commit </a:t>
            </a:r>
            <a:r>
              <a:rPr lang="en-US" altLang="zh-CN">
                <a:ea typeface="宋体" charset="-122"/>
              </a:rPr>
              <a:t>ensures order across views</a:t>
            </a:r>
          </a:p>
          <a:p>
            <a:pPr>
              <a:lnSpc>
                <a:spcPct val="140000"/>
              </a:lnSpc>
            </a:pPr>
            <a:r>
              <a:rPr lang="en-US" altLang="zh-CN">
                <a:ea typeface="宋体" charset="-122"/>
                <a:sym typeface="Symbol" pitchFamily="18" charset="2"/>
              </a:rPr>
              <a:t>Replicas remember messages in log</a:t>
            </a:r>
          </a:p>
          <a:p>
            <a:pPr>
              <a:lnSpc>
                <a:spcPct val="140000"/>
              </a:lnSpc>
            </a:pPr>
            <a:r>
              <a:rPr lang="en-US" altLang="zh-CN">
                <a:ea typeface="宋体" charset="-122"/>
              </a:rPr>
              <a:t>Messages are authenticated </a:t>
            </a:r>
          </a:p>
          <a:p>
            <a:pPr lvl="1">
              <a:lnSpc>
                <a:spcPct val="60000"/>
              </a:lnSpc>
            </a:pPr>
            <a:r>
              <a:rPr lang="en-US" altLang="zh-CN" sz="2400">
                <a:ea typeface="宋体" charset="-122"/>
                <a:sym typeface="Symbol" pitchFamily="18" charset="2"/>
              </a:rPr>
              <a:t>•     denotes a message sent </a:t>
            </a:r>
            <a:r>
              <a:rPr lang="en-US" altLang="zh-CN" sz="2400" smtClean="0">
                <a:ea typeface="宋体" charset="-122"/>
                <a:sym typeface="Symbol" pitchFamily="18" charset="2"/>
              </a:rPr>
              <a:t>and signed by k</a:t>
            </a:r>
            <a:endParaRPr lang="en-US" altLang="zh-CN" sz="1600">
              <a:solidFill>
                <a:srgbClr val="FF0066"/>
              </a:solidFill>
              <a:ea typeface="宋体" charset="-122"/>
              <a:sym typeface="Symbol" pitchFamily="18" charset="2"/>
            </a:endParaRPr>
          </a:p>
          <a:p>
            <a:pPr lvl="1"/>
            <a:endParaRPr lang="en-US" altLang="zh-CN">
              <a:ea typeface="宋体" charset="-122"/>
            </a:endParaRPr>
          </a:p>
        </p:txBody>
      </p:sp>
      <p:sp>
        <p:nvSpPr>
          <p:cNvPr id="258052" name="Rectangle 4"/>
          <p:cNvSpPr>
            <a:spLocks noChangeArrowheads="1"/>
          </p:cNvSpPr>
          <p:nvPr/>
        </p:nvSpPr>
        <p:spPr bwMode="auto">
          <a:xfrm>
            <a:off x="2472267" y="5257800"/>
            <a:ext cx="79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>
                <a:solidFill>
                  <a:schemeClr val="bg2"/>
                </a:solidFill>
                <a:ea typeface="宋体" charset="-122"/>
              </a:rPr>
              <a:t></a:t>
            </a:r>
            <a:r>
              <a:rPr lang="en-US" altLang="zh-CN" sz="1800">
                <a:solidFill>
                  <a:schemeClr val="bg2"/>
                </a:solidFill>
                <a:ea typeface="宋体" charset="-122"/>
              </a:rPr>
              <a:t>k</a:t>
            </a:r>
            <a:endParaRPr lang="en-US" altLang="zh-CN" sz="1400">
              <a:solidFill>
                <a:schemeClr val="bg2"/>
              </a:solidFill>
              <a:ea typeface="宋体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0"/>
            <a:ext cx="10363200" cy="11430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Pre-prepare Phase</a:t>
            </a:r>
          </a:p>
        </p:txBody>
      </p:sp>
      <p:sp>
        <p:nvSpPr>
          <p:cNvPr id="260099" name="Line 3"/>
          <p:cNvSpPr>
            <a:spLocks noChangeShapeType="1"/>
          </p:cNvSpPr>
          <p:nvPr/>
        </p:nvSpPr>
        <p:spPr bwMode="auto">
          <a:xfrm>
            <a:off x="1524000" y="2247900"/>
            <a:ext cx="1625600" cy="5334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457200" y="1890347"/>
            <a:ext cx="1267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b="1">
                <a:ea typeface="宋体" charset="-122"/>
              </a:rPr>
              <a:t>request : m</a:t>
            </a:r>
          </a:p>
        </p:txBody>
      </p:sp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812801" y="1311276"/>
            <a:ext cx="73681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800">
                <a:solidFill>
                  <a:schemeClr val="tx2"/>
                </a:solidFill>
                <a:ea typeface="宋体" charset="-122"/>
              </a:rPr>
              <a:t>assign sequence number n to request m in view v</a:t>
            </a:r>
            <a:endParaRPr lang="en-US" altLang="zh-CN" sz="2000">
              <a:ea typeface="宋体" charset="-122"/>
            </a:endParaRPr>
          </a:p>
        </p:txBody>
      </p:sp>
      <p:sp>
        <p:nvSpPr>
          <p:cNvPr id="260102" name="Freeform 6"/>
          <p:cNvSpPr>
            <a:spLocks/>
          </p:cNvSpPr>
          <p:nvPr/>
        </p:nvSpPr>
        <p:spPr bwMode="auto">
          <a:xfrm>
            <a:off x="3962400" y="1714500"/>
            <a:ext cx="304800" cy="1066800"/>
          </a:xfrm>
          <a:custGeom>
            <a:avLst/>
            <a:gdLst/>
            <a:ahLst/>
            <a:cxnLst>
              <a:cxn ang="0">
                <a:pos x="152" y="0"/>
              </a:cxn>
              <a:cxn ang="0">
                <a:pos x="8" y="240"/>
              </a:cxn>
              <a:cxn ang="0">
                <a:pos x="104" y="672"/>
              </a:cxn>
            </a:cxnLst>
            <a:rect l="0" t="0" r="r" b="b"/>
            <a:pathLst>
              <a:path w="152" h="672">
                <a:moveTo>
                  <a:pt x="152" y="0"/>
                </a:moveTo>
                <a:cubicBezTo>
                  <a:pt x="84" y="64"/>
                  <a:pt x="16" y="128"/>
                  <a:pt x="8" y="240"/>
                </a:cubicBezTo>
                <a:cubicBezTo>
                  <a:pt x="0" y="352"/>
                  <a:pt x="52" y="512"/>
                  <a:pt x="104" y="67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3" name="Freeform 7"/>
          <p:cNvSpPr>
            <a:spLocks/>
          </p:cNvSpPr>
          <p:nvPr/>
        </p:nvSpPr>
        <p:spPr bwMode="auto">
          <a:xfrm>
            <a:off x="5181600" y="2400300"/>
            <a:ext cx="1625600" cy="3810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144" y="96"/>
              </a:cxn>
              <a:cxn ang="0">
                <a:pos x="0" y="288"/>
              </a:cxn>
            </a:cxnLst>
            <a:rect l="0" t="0" r="r" b="b"/>
            <a:pathLst>
              <a:path w="816" h="288">
                <a:moveTo>
                  <a:pt x="816" y="0"/>
                </a:moveTo>
                <a:cubicBezTo>
                  <a:pt x="548" y="24"/>
                  <a:pt x="280" y="48"/>
                  <a:pt x="144" y="96"/>
                </a:cubicBezTo>
                <a:cubicBezTo>
                  <a:pt x="8" y="144"/>
                  <a:pt x="4" y="216"/>
                  <a:pt x="0" y="28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4" name="Freeform 8"/>
          <p:cNvSpPr>
            <a:spLocks/>
          </p:cNvSpPr>
          <p:nvPr/>
        </p:nvSpPr>
        <p:spPr bwMode="auto">
          <a:xfrm>
            <a:off x="5892800" y="4152900"/>
            <a:ext cx="3454400" cy="1562100"/>
          </a:xfrm>
          <a:custGeom>
            <a:avLst/>
            <a:gdLst/>
            <a:ahLst/>
            <a:cxnLst>
              <a:cxn ang="0">
                <a:pos x="816" y="0"/>
              </a:cxn>
              <a:cxn ang="0">
                <a:pos x="768" y="576"/>
              </a:cxn>
              <a:cxn ang="0">
                <a:pos x="0" y="1056"/>
              </a:cxn>
            </a:cxnLst>
            <a:rect l="0" t="0" r="r" b="b"/>
            <a:pathLst>
              <a:path w="904" h="1056">
                <a:moveTo>
                  <a:pt x="816" y="0"/>
                </a:moveTo>
                <a:cubicBezTo>
                  <a:pt x="860" y="200"/>
                  <a:pt x="904" y="400"/>
                  <a:pt x="768" y="576"/>
                </a:cubicBezTo>
                <a:cubicBezTo>
                  <a:pt x="632" y="752"/>
                  <a:pt x="316" y="904"/>
                  <a:pt x="0" y="105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5" name="Freeform 9"/>
          <p:cNvSpPr>
            <a:spLocks/>
          </p:cNvSpPr>
          <p:nvPr/>
        </p:nvSpPr>
        <p:spPr bwMode="auto">
          <a:xfrm>
            <a:off x="5892800" y="3467100"/>
            <a:ext cx="4876800" cy="2247900"/>
          </a:xfrm>
          <a:custGeom>
            <a:avLst/>
            <a:gdLst/>
            <a:ahLst/>
            <a:cxnLst>
              <a:cxn ang="0">
                <a:pos x="1104" y="0"/>
              </a:cxn>
              <a:cxn ang="0">
                <a:pos x="1104" y="1104"/>
              </a:cxn>
              <a:cxn ang="0">
                <a:pos x="0" y="1536"/>
              </a:cxn>
            </a:cxnLst>
            <a:rect l="0" t="0" r="r" b="b"/>
            <a:pathLst>
              <a:path w="1288" h="1536">
                <a:moveTo>
                  <a:pt x="1104" y="0"/>
                </a:moveTo>
                <a:cubicBezTo>
                  <a:pt x="1196" y="424"/>
                  <a:pt x="1288" y="848"/>
                  <a:pt x="1104" y="1104"/>
                </a:cubicBezTo>
                <a:cubicBezTo>
                  <a:pt x="920" y="1360"/>
                  <a:pt x="460" y="1448"/>
                  <a:pt x="0" y="153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6" name="Line 10"/>
          <p:cNvSpPr>
            <a:spLocks noChangeShapeType="1"/>
          </p:cNvSpPr>
          <p:nvPr/>
        </p:nvSpPr>
        <p:spPr bwMode="auto">
          <a:xfrm>
            <a:off x="1763184" y="2806700"/>
            <a:ext cx="8498416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7" name="Line 11"/>
          <p:cNvSpPr>
            <a:spLocks noChangeShapeType="1"/>
          </p:cNvSpPr>
          <p:nvPr/>
        </p:nvSpPr>
        <p:spPr bwMode="auto">
          <a:xfrm>
            <a:off x="1763184" y="3476625"/>
            <a:ext cx="8498416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8" name="Line 12"/>
          <p:cNvSpPr>
            <a:spLocks noChangeShapeType="1"/>
          </p:cNvSpPr>
          <p:nvPr/>
        </p:nvSpPr>
        <p:spPr bwMode="auto">
          <a:xfrm>
            <a:off x="1763184" y="4146550"/>
            <a:ext cx="8498416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09" name="Line 13"/>
          <p:cNvSpPr>
            <a:spLocks noChangeShapeType="1"/>
          </p:cNvSpPr>
          <p:nvPr/>
        </p:nvSpPr>
        <p:spPr bwMode="auto">
          <a:xfrm>
            <a:off x="1763184" y="4816475"/>
            <a:ext cx="8498416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0" name="Text Box 14"/>
          <p:cNvSpPr txBox="1">
            <a:spLocks noChangeArrowheads="1"/>
          </p:cNvSpPr>
          <p:nvPr/>
        </p:nvSpPr>
        <p:spPr bwMode="auto">
          <a:xfrm>
            <a:off x="1625601" y="2781301"/>
            <a:ext cx="2120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primary = replica </a:t>
            </a:r>
            <a:r>
              <a:rPr lang="en-US" altLang="zh-CN" sz="1800">
                <a:solidFill>
                  <a:schemeClr val="tx2"/>
                </a:solidFill>
                <a:ea typeface="宋体" charset="-122"/>
              </a:rPr>
              <a:t>0</a:t>
            </a:r>
            <a:endParaRPr lang="en-US" altLang="zh-CN">
              <a:solidFill>
                <a:schemeClr val="folHlink"/>
              </a:solidFill>
              <a:ea typeface="宋体" charset="-122"/>
            </a:endParaRPr>
          </a:p>
        </p:txBody>
      </p:sp>
      <p:sp>
        <p:nvSpPr>
          <p:cNvPr id="260111" name="Text Box 15"/>
          <p:cNvSpPr txBox="1">
            <a:spLocks noChangeArrowheads="1"/>
          </p:cNvSpPr>
          <p:nvPr/>
        </p:nvSpPr>
        <p:spPr bwMode="auto">
          <a:xfrm>
            <a:off x="1625600" y="3433764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1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0112" name="Text Box 16"/>
          <p:cNvSpPr txBox="1">
            <a:spLocks noChangeArrowheads="1"/>
          </p:cNvSpPr>
          <p:nvPr/>
        </p:nvSpPr>
        <p:spPr bwMode="auto">
          <a:xfrm>
            <a:off x="1642533" y="4102101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2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0113" name="Text Box 17"/>
          <p:cNvSpPr txBox="1">
            <a:spLocks noChangeArrowheads="1"/>
          </p:cNvSpPr>
          <p:nvPr/>
        </p:nvSpPr>
        <p:spPr bwMode="auto">
          <a:xfrm>
            <a:off x="1625600" y="475932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rgbClr val="FF0000"/>
                </a:solidFill>
                <a:ea typeface="宋体" charset="-122"/>
              </a:rPr>
              <a:t>3</a:t>
            </a:r>
            <a:endParaRPr lang="en-US" altLang="zh-CN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60114" name="Line 18"/>
          <p:cNvSpPr>
            <a:spLocks noChangeShapeType="1"/>
          </p:cNvSpPr>
          <p:nvPr/>
        </p:nvSpPr>
        <p:spPr bwMode="auto">
          <a:xfrm>
            <a:off x="5080001" y="2809876"/>
            <a:ext cx="5101167" cy="669925"/>
          </a:xfrm>
          <a:prstGeom prst="line">
            <a:avLst/>
          </a:prstGeom>
          <a:noFill/>
          <a:ln w="412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5" name="Line 19"/>
          <p:cNvSpPr>
            <a:spLocks noChangeShapeType="1"/>
          </p:cNvSpPr>
          <p:nvPr/>
        </p:nvSpPr>
        <p:spPr bwMode="auto">
          <a:xfrm>
            <a:off x="5080000" y="2809875"/>
            <a:ext cx="3911600" cy="133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6" name="Line 20"/>
          <p:cNvSpPr>
            <a:spLocks noChangeShapeType="1"/>
          </p:cNvSpPr>
          <p:nvPr/>
        </p:nvSpPr>
        <p:spPr bwMode="auto">
          <a:xfrm>
            <a:off x="5080000" y="2809875"/>
            <a:ext cx="3911600" cy="133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7" name="Line 21"/>
          <p:cNvSpPr>
            <a:spLocks noChangeShapeType="1"/>
          </p:cNvSpPr>
          <p:nvPr/>
        </p:nvSpPr>
        <p:spPr bwMode="auto">
          <a:xfrm>
            <a:off x="5080000" y="2809875"/>
            <a:ext cx="3911600" cy="1338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8" name="Line 22"/>
          <p:cNvSpPr>
            <a:spLocks noChangeShapeType="1"/>
          </p:cNvSpPr>
          <p:nvPr/>
        </p:nvSpPr>
        <p:spPr bwMode="auto">
          <a:xfrm>
            <a:off x="5080000" y="2809875"/>
            <a:ext cx="3911600" cy="1338263"/>
          </a:xfrm>
          <a:prstGeom prst="line">
            <a:avLst/>
          </a:prstGeom>
          <a:noFill/>
          <a:ln w="412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19" name="Line 23"/>
          <p:cNvSpPr>
            <a:spLocks noChangeShapeType="1"/>
          </p:cNvSpPr>
          <p:nvPr/>
        </p:nvSpPr>
        <p:spPr bwMode="auto">
          <a:xfrm>
            <a:off x="5080000" y="2809876"/>
            <a:ext cx="3920067" cy="1992313"/>
          </a:xfrm>
          <a:prstGeom prst="line">
            <a:avLst/>
          </a:prstGeom>
          <a:noFill/>
          <a:ln w="412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20" name="AutoShape 24"/>
          <p:cNvSpPr>
            <a:spLocks noChangeArrowheads="1"/>
          </p:cNvSpPr>
          <p:nvPr/>
        </p:nvSpPr>
        <p:spPr bwMode="auto">
          <a:xfrm rot="2513900">
            <a:off x="3619500" y="4383088"/>
            <a:ext cx="1193800" cy="836612"/>
          </a:xfrm>
          <a:prstGeom prst="irregularSeal2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0121" name="Text Box 25"/>
          <p:cNvSpPr txBox="1">
            <a:spLocks noChangeArrowheads="1"/>
          </p:cNvSpPr>
          <p:nvPr/>
        </p:nvSpPr>
        <p:spPr bwMode="auto">
          <a:xfrm>
            <a:off x="3801534" y="4554538"/>
            <a:ext cx="4671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>
                <a:solidFill>
                  <a:schemeClr val="bg1"/>
                </a:solidFill>
                <a:ea typeface="宋体" charset="-122"/>
              </a:rPr>
              <a:t>fail</a:t>
            </a:r>
          </a:p>
        </p:txBody>
      </p:sp>
      <p:sp>
        <p:nvSpPr>
          <p:cNvPr id="260122" name="Text Box 26"/>
          <p:cNvSpPr txBox="1">
            <a:spLocks noChangeArrowheads="1"/>
          </p:cNvSpPr>
          <p:nvPr/>
        </p:nvSpPr>
        <p:spPr bwMode="auto">
          <a:xfrm>
            <a:off x="486834" y="80010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zh-CN" altLang="zh-CN"/>
          </a:p>
        </p:txBody>
      </p:sp>
      <p:sp>
        <p:nvSpPr>
          <p:cNvPr id="260125" name="Text Box 29"/>
          <p:cNvSpPr txBox="1">
            <a:spLocks noChangeArrowheads="1"/>
          </p:cNvSpPr>
          <p:nvPr/>
        </p:nvSpPr>
        <p:spPr bwMode="auto">
          <a:xfrm>
            <a:off x="554892" y="5486401"/>
            <a:ext cx="10042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b="1">
                <a:ea typeface="宋体" charset="-122"/>
              </a:rPr>
              <a:t>backups accept pre-prepare if:</a:t>
            </a:r>
          </a:p>
          <a:p>
            <a:pPr lvl="1" algn="l">
              <a:buFontTx/>
              <a:buChar char="•"/>
            </a:pPr>
            <a:r>
              <a:rPr lang="en-US" altLang="zh-CN" b="1">
                <a:ea typeface="宋体" charset="-122"/>
              </a:rPr>
              <a:t> in view v</a:t>
            </a:r>
          </a:p>
          <a:p>
            <a:pPr lvl="1" algn="l">
              <a:lnSpc>
                <a:spcPct val="80000"/>
              </a:lnSpc>
              <a:buFontTx/>
              <a:buChar char="•"/>
            </a:pPr>
            <a:r>
              <a:rPr lang="en-US" altLang="zh-CN" b="1">
                <a:ea typeface="宋体" charset="-122"/>
              </a:rPr>
              <a:t> never accepted pre-prepare</a:t>
            </a:r>
            <a:r>
              <a:rPr lang="en-US" altLang="zh-CN" sz="2000" b="1">
                <a:ea typeface="宋体" charset="-122"/>
              </a:rPr>
              <a:t> </a:t>
            </a:r>
            <a:r>
              <a:rPr lang="en-US" altLang="zh-CN" b="1">
                <a:ea typeface="宋体" charset="-122"/>
              </a:rPr>
              <a:t>for </a:t>
            </a:r>
            <a:r>
              <a:rPr lang="en-US" altLang="zh-CN" b="1" err="1">
                <a:ea typeface="宋体" charset="-122"/>
              </a:rPr>
              <a:t>v,n</a:t>
            </a:r>
            <a:r>
              <a:rPr lang="en-US" altLang="zh-CN" b="1">
                <a:ea typeface="宋体" charset="-122"/>
              </a:rPr>
              <a:t> with different request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4443045" y="1926370"/>
            <a:ext cx="57091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2800" b="1">
                <a:ea typeface="宋体" charset="-122"/>
              </a:rPr>
              <a:t>multicast</a:t>
            </a:r>
            <a:r>
              <a:rPr lang="en-US" altLang="zh-CN" sz="2000" b="1">
                <a:ea typeface="宋体" charset="-122"/>
              </a:rPr>
              <a:t> </a:t>
            </a:r>
            <a:r>
              <a:rPr lang="en-US" altLang="zh-CN" b="1" smtClean="0">
                <a:ea typeface="宋体" charset="-122"/>
              </a:rPr>
              <a:t>&lt;&lt;</a:t>
            </a:r>
            <a:r>
              <a:rPr lang="en-US" altLang="zh-CN" sz="1600" b="1" smtClean="0">
                <a:ea typeface="宋体" charset="-122"/>
              </a:rPr>
              <a:t>PRE-</a:t>
            </a:r>
            <a:r>
              <a:rPr lang="en-US" altLang="zh-CN" sz="1600" b="1" err="1" smtClean="0">
                <a:ea typeface="宋体" charset="-122"/>
              </a:rPr>
              <a:t>PREPARE</a:t>
            </a:r>
            <a:r>
              <a:rPr lang="en-US" altLang="zh-CN" sz="1800" b="1" err="1" smtClean="0">
                <a:ea typeface="宋体" charset="-122"/>
              </a:rPr>
              <a:t>,v,n</a:t>
            </a:r>
            <a:r>
              <a:rPr lang="en-US" altLang="zh-CN" sz="1800" b="1" smtClean="0">
                <a:ea typeface="宋体" charset="-122"/>
              </a:rPr>
              <a:t>, d&gt;</a:t>
            </a:r>
            <a:r>
              <a:rPr lang="el-GR" altLang="zh-CN" sz="2400" b="1" smtClean="0">
                <a:ea typeface="宋体" charset="-122"/>
              </a:rPr>
              <a:t>σ</a:t>
            </a:r>
            <a:r>
              <a:rPr lang="en-US" altLang="zh-CN" sz="1200" b="1" smtClean="0">
                <a:ea typeface="宋体" charset="-122"/>
              </a:rPr>
              <a:t>0</a:t>
            </a:r>
            <a:r>
              <a:rPr lang="en-US" altLang="zh-CN" b="1" smtClean="0">
                <a:ea typeface="宋体" charset="-122"/>
              </a:rPr>
              <a:t>, m&gt;</a:t>
            </a:r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9010325" y="2008923"/>
            <a:ext cx="18980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smtClean="0">
                <a:solidFill>
                  <a:schemeClr val="tx2"/>
                </a:solidFill>
                <a:ea typeface="宋体" charset="-122"/>
              </a:rPr>
              <a:t>d := D(m), digest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76200"/>
            <a:ext cx="10363200" cy="11430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Prepare Phase</a:t>
            </a:r>
          </a:p>
        </p:txBody>
      </p:sp>
      <p:sp>
        <p:nvSpPr>
          <p:cNvPr id="262147" name="Text Box 3"/>
          <p:cNvSpPr txBox="1">
            <a:spLocks noChangeArrowheads="1"/>
          </p:cNvSpPr>
          <p:nvPr/>
        </p:nvSpPr>
        <p:spPr bwMode="auto">
          <a:xfrm>
            <a:off x="1403352" y="1674813"/>
            <a:ext cx="3898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B2B2B2"/>
                </a:solidFill>
                <a:ea typeface="宋体" charset="-122"/>
              </a:rPr>
              <a:t>m</a:t>
            </a:r>
            <a:endParaRPr lang="en-US" altLang="zh-CN">
              <a:ea typeface="宋体" charset="-122"/>
            </a:endParaRPr>
          </a:p>
        </p:txBody>
      </p:sp>
      <p:sp>
        <p:nvSpPr>
          <p:cNvPr id="262148" name="Text Box 4"/>
          <p:cNvSpPr txBox="1">
            <a:spLocks noChangeArrowheads="1"/>
          </p:cNvSpPr>
          <p:nvPr/>
        </p:nvSpPr>
        <p:spPr bwMode="auto">
          <a:xfrm>
            <a:off x="2438401" y="1843089"/>
            <a:ext cx="14344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 u="sng">
                <a:solidFill>
                  <a:schemeClr val="hlink"/>
                </a:solidFill>
                <a:ea typeface="宋体" charset="-122"/>
              </a:rPr>
              <a:t>pre-prepare</a:t>
            </a:r>
            <a:endParaRPr lang="en-US" altLang="zh-CN">
              <a:ea typeface="宋体" charset="-122"/>
            </a:endParaRPr>
          </a:p>
        </p:txBody>
      </p:sp>
      <p:sp>
        <p:nvSpPr>
          <p:cNvPr id="262149" name="Text Box 5"/>
          <p:cNvSpPr txBox="1">
            <a:spLocks noChangeArrowheads="1"/>
          </p:cNvSpPr>
          <p:nvPr/>
        </p:nvSpPr>
        <p:spPr bwMode="auto">
          <a:xfrm>
            <a:off x="7461251" y="1781176"/>
            <a:ext cx="13309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800" u="sng">
                <a:solidFill>
                  <a:schemeClr val="tx2"/>
                </a:solidFill>
                <a:ea typeface="宋体" charset="-122"/>
              </a:rPr>
              <a:t>prepare</a:t>
            </a:r>
            <a:endParaRPr lang="en-US" altLang="zh-CN" u="sng">
              <a:ea typeface="宋体" charset="-122"/>
            </a:endParaRPr>
          </a:p>
        </p:txBody>
      </p:sp>
      <p:sp>
        <p:nvSpPr>
          <p:cNvPr id="262150" name="Line 6"/>
          <p:cNvSpPr>
            <a:spLocks noChangeShapeType="1"/>
          </p:cNvSpPr>
          <p:nvPr/>
        </p:nvSpPr>
        <p:spPr bwMode="auto">
          <a:xfrm>
            <a:off x="1727200" y="1995488"/>
            <a:ext cx="812800" cy="53340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51" name="Line 7"/>
          <p:cNvSpPr>
            <a:spLocks noChangeShapeType="1"/>
          </p:cNvSpPr>
          <p:nvPr/>
        </p:nvSpPr>
        <p:spPr bwMode="auto">
          <a:xfrm>
            <a:off x="1524000" y="2551113"/>
            <a:ext cx="94488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52" name="Line 8"/>
          <p:cNvSpPr>
            <a:spLocks noChangeShapeType="1"/>
          </p:cNvSpPr>
          <p:nvPr/>
        </p:nvSpPr>
        <p:spPr bwMode="auto">
          <a:xfrm>
            <a:off x="1524000" y="3143250"/>
            <a:ext cx="9448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53" name="Line 9"/>
          <p:cNvSpPr>
            <a:spLocks noChangeShapeType="1"/>
          </p:cNvSpPr>
          <p:nvPr/>
        </p:nvSpPr>
        <p:spPr bwMode="auto">
          <a:xfrm>
            <a:off x="1524000" y="3733800"/>
            <a:ext cx="9448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54" name="Line 10"/>
          <p:cNvSpPr>
            <a:spLocks noChangeShapeType="1"/>
          </p:cNvSpPr>
          <p:nvPr/>
        </p:nvSpPr>
        <p:spPr bwMode="auto">
          <a:xfrm>
            <a:off x="1524000" y="4324350"/>
            <a:ext cx="9448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55" name="Text Box 11"/>
          <p:cNvSpPr txBox="1">
            <a:spLocks noChangeArrowheads="1"/>
          </p:cNvSpPr>
          <p:nvPr/>
        </p:nvSpPr>
        <p:spPr bwMode="auto">
          <a:xfrm>
            <a:off x="1422400" y="2452689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tx2"/>
                </a:solidFill>
                <a:ea typeface="宋体" charset="-122"/>
              </a:rPr>
              <a:t>0</a:t>
            </a:r>
            <a:endParaRPr lang="en-US" altLang="zh-CN">
              <a:solidFill>
                <a:schemeClr val="folHlink"/>
              </a:solidFill>
              <a:ea typeface="宋体" charset="-122"/>
            </a:endParaRPr>
          </a:p>
        </p:txBody>
      </p:sp>
      <p:sp>
        <p:nvSpPr>
          <p:cNvPr id="262156" name="Text Box 12"/>
          <p:cNvSpPr txBox="1">
            <a:spLocks noChangeArrowheads="1"/>
          </p:cNvSpPr>
          <p:nvPr/>
        </p:nvSpPr>
        <p:spPr bwMode="auto">
          <a:xfrm>
            <a:off x="1422400" y="3043239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1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2157" name="Text Box 13"/>
          <p:cNvSpPr txBox="1">
            <a:spLocks noChangeArrowheads="1"/>
          </p:cNvSpPr>
          <p:nvPr/>
        </p:nvSpPr>
        <p:spPr bwMode="auto">
          <a:xfrm>
            <a:off x="1422400" y="363537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2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2158" name="Text Box 14"/>
          <p:cNvSpPr txBox="1">
            <a:spLocks noChangeArrowheads="1"/>
          </p:cNvSpPr>
          <p:nvPr/>
        </p:nvSpPr>
        <p:spPr bwMode="auto">
          <a:xfrm>
            <a:off x="1422400" y="422592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rgbClr val="FF0000"/>
                </a:solidFill>
                <a:ea typeface="宋体" charset="-122"/>
              </a:rPr>
              <a:t>3</a:t>
            </a:r>
            <a:endParaRPr lang="en-US" altLang="zh-CN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081867" y="2551113"/>
            <a:ext cx="1828800" cy="1773237"/>
            <a:chOff x="1392" y="1550"/>
            <a:chExt cx="1440" cy="1117"/>
          </a:xfrm>
        </p:grpSpPr>
        <p:sp>
          <p:nvSpPr>
            <p:cNvPr id="262160" name="Line 16"/>
            <p:cNvSpPr>
              <a:spLocks noChangeShapeType="1"/>
            </p:cNvSpPr>
            <p:nvPr/>
          </p:nvSpPr>
          <p:spPr bwMode="auto">
            <a:xfrm>
              <a:off x="1392" y="1550"/>
              <a:ext cx="1440" cy="373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1" name="Line 17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2" name="Line 18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3" name="Line 19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4" name="Line 20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5" name="Line 21"/>
            <p:cNvSpPr>
              <a:spLocks noChangeShapeType="1"/>
            </p:cNvSpPr>
            <p:nvPr/>
          </p:nvSpPr>
          <p:spPr bwMode="auto">
            <a:xfrm>
              <a:off x="1392" y="1550"/>
              <a:ext cx="1104" cy="1117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3352800" y="3997325"/>
            <a:ext cx="914400" cy="609600"/>
            <a:chOff x="1392" y="2365"/>
            <a:chExt cx="432" cy="384"/>
          </a:xfrm>
        </p:grpSpPr>
        <p:sp>
          <p:nvSpPr>
            <p:cNvPr id="262167" name="AutoShape 23"/>
            <p:cNvSpPr>
              <a:spLocks noChangeArrowheads="1"/>
            </p:cNvSpPr>
            <p:nvPr/>
          </p:nvSpPr>
          <p:spPr bwMode="auto">
            <a:xfrm rot="1586031">
              <a:off x="1392" y="2365"/>
              <a:ext cx="432" cy="384"/>
            </a:xfrm>
            <a:prstGeom prst="irregularSeal2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2168" name="Text Box 24"/>
            <p:cNvSpPr txBox="1">
              <a:spLocks noChangeArrowheads="1"/>
            </p:cNvSpPr>
            <p:nvPr/>
          </p:nvSpPr>
          <p:spPr bwMode="auto">
            <a:xfrm>
              <a:off x="1457" y="2455"/>
              <a:ext cx="205" cy="213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600">
                  <a:solidFill>
                    <a:schemeClr val="bg1"/>
                  </a:solidFill>
                  <a:ea typeface="宋体" charset="-122"/>
                </a:rPr>
                <a:t>fail</a:t>
              </a:r>
            </a:p>
          </p:txBody>
        </p:sp>
      </p:grpSp>
      <p:sp>
        <p:nvSpPr>
          <p:cNvPr id="262169" name="Line 25"/>
          <p:cNvSpPr>
            <a:spLocks noChangeShapeType="1"/>
          </p:cNvSpPr>
          <p:nvPr/>
        </p:nvSpPr>
        <p:spPr bwMode="auto">
          <a:xfrm>
            <a:off x="6502400" y="3143250"/>
            <a:ext cx="111760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0" name="Line 26"/>
          <p:cNvSpPr>
            <a:spLocks noChangeShapeType="1"/>
          </p:cNvSpPr>
          <p:nvPr/>
        </p:nvSpPr>
        <p:spPr bwMode="auto">
          <a:xfrm flipV="1">
            <a:off x="6502400" y="2551114"/>
            <a:ext cx="1219200" cy="59213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1" name="Line 27"/>
          <p:cNvSpPr>
            <a:spLocks noChangeShapeType="1"/>
          </p:cNvSpPr>
          <p:nvPr/>
        </p:nvSpPr>
        <p:spPr bwMode="auto">
          <a:xfrm>
            <a:off x="6502400" y="3143250"/>
            <a:ext cx="1422400" cy="11811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2" name="Line 28"/>
          <p:cNvSpPr>
            <a:spLocks noChangeShapeType="1"/>
          </p:cNvSpPr>
          <p:nvPr/>
        </p:nvSpPr>
        <p:spPr bwMode="auto">
          <a:xfrm flipV="1">
            <a:off x="6299200" y="2551114"/>
            <a:ext cx="2336800" cy="1182687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3" name="Line 29"/>
          <p:cNvSpPr>
            <a:spLocks noChangeShapeType="1"/>
          </p:cNvSpPr>
          <p:nvPr/>
        </p:nvSpPr>
        <p:spPr bwMode="auto">
          <a:xfrm>
            <a:off x="6299200" y="3733800"/>
            <a:ext cx="1219200" cy="5905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4" name="Line 30"/>
          <p:cNvSpPr>
            <a:spLocks noChangeShapeType="1"/>
          </p:cNvSpPr>
          <p:nvPr/>
        </p:nvSpPr>
        <p:spPr bwMode="auto">
          <a:xfrm flipV="1">
            <a:off x="6299200" y="3143250"/>
            <a:ext cx="2743200" cy="6048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5" name="Freeform 31"/>
          <p:cNvSpPr>
            <a:spLocks/>
          </p:cNvSpPr>
          <p:nvPr/>
        </p:nvSpPr>
        <p:spPr bwMode="auto">
          <a:xfrm>
            <a:off x="7721600" y="3748088"/>
            <a:ext cx="711200" cy="1828800"/>
          </a:xfrm>
          <a:custGeom>
            <a:avLst/>
            <a:gdLst/>
            <a:ahLst/>
            <a:cxnLst>
              <a:cxn ang="0">
                <a:pos x="216" y="0"/>
              </a:cxn>
              <a:cxn ang="0">
                <a:pos x="24" y="432"/>
              </a:cxn>
              <a:cxn ang="0">
                <a:pos x="72" y="624"/>
              </a:cxn>
            </a:cxnLst>
            <a:rect l="0" t="0" r="r" b="b"/>
            <a:pathLst>
              <a:path w="216" h="624">
                <a:moveTo>
                  <a:pt x="216" y="0"/>
                </a:moveTo>
                <a:cubicBezTo>
                  <a:pt x="132" y="164"/>
                  <a:pt x="48" y="328"/>
                  <a:pt x="24" y="432"/>
                </a:cubicBezTo>
                <a:cubicBezTo>
                  <a:pt x="0" y="536"/>
                  <a:pt x="36" y="580"/>
                  <a:pt x="72" y="624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6" name="Freeform 32"/>
          <p:cNvSpPr>
            <a:spLocks/>
          </p:cNvSpPr>
          <p:nvPr/>
        </p:nvSpPr>
        <p:spPr bwMode="auto">
          <a:xfrm>
            <a:off x="7956552" y="3138488"/>
            <a:ext cx="2000249" cy="2438400"/>
          </a:xfrm>
          <a:custGeom>
            <a:avLst/>
            <a:gdLst/>
            <a:ahLst/>
            <a:cxnLst>
              <a:cxn ang="0">
                <a:pos x="576" y="0"/>
              </a:cxn>
              <a:cxn ang="0">
                <a:pos x="96" y="720"/>
              </a:cxn>
              <a:cxn ang="0">
                <a:pos x="0" y="1008"/>
              </a:cxn>
            </a:cxnLst>
            <a:rect l="0" t="0" r="r" b="b"/>
            <a:pathLst>
              <a:path w="576" h="1008">
                <a:moveTo>
                  <a:pt x="576" y="0"/>
                </a:moveTo>
                <a:cubicBezTo>
                  <a:pt x="384" y="276"/>
                  <a:pt x="192" y="552"/>
                  <a:pt x="96" y="720"/>
                </a:cubicBezTo>
                <a:cubicBezTo>
                  <a:pt x="0" y="888"/>
                  <a:pt x="0" y="948"/>
                  <a:pt x="0" y="100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7" name="Freeform 33"/>
          <p:cNvSpPr>
            <a:spLocks/>
          </p:cNvSpPr>
          <p:nvPr/>
        </p:nvSpPr>
        <p:spPr bwMode="auto">
          <a:xfrm>
            <a:off x="7956552" y="2528888"/>
            <a:ext cx="2965449" cy="3048000"/>
          </a:xfrm>
          <a:custGeom>
            <a:avLst/>
            <a:gdLst/>
            <a:ahLst/>
            <a:cxnLst>
              <a:cxn ang="0">
                <a:pos x="912" y="0"/>
              </a:cxn>
              <a:cxn ang="0">
                <a:pos x="432" y="912"/>
              </a:cxn>
              <a:cxn ang="0">
                <a:pos x="0" y="1392"/>
              </a:cxn>
            </a:cxnLst>
            <a:rect l="0" t="0" r="r" b="b"/>
            <a:pathLst>
              <a:path w="912" h="1392">
                <a:moveTo>
                  <a:pt x="912" y="0"/>
                </a:moveTo>
                <a:cubicBezTo>
                  <a:pt x="748" y="340"/>
                  <a:pt x="584" y="680"/>
                  <a:pt x="432" y="912"/>
                </a:cubicBezTo>
                <a:cubicBezTo>
                  <a:pt x="280" y="1144"/>
                  <a:pt x="140" y="1268"/>
                  <a:pt x="0" y="139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78" name="Rectangle 34"/>
          <p:cNvSpPr>
            <a:spLocks noChangeArrowheads="1"/>
          </p:cNvSpPr>
          <p:nvPr/>
        </p:nvSpPr>
        <p:spPr bwMode="auto">
          <a:xfrm>
            <a:off x="5283200" y="1098551"/>
            <a:ext cx="37488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800">
                <a:ea typeface="宋体" charset="-122"/>
              </a:rPr>
              <a:t>multicast</a:t>
            </a:r>
            <a:r>
              <a:rPr lang="en-US" altLang="zh-CN" sz="200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&lt;</a:t>
            </a:r>
            <a:r>
              <a:rPr lang="en-US" altLang="zh-CN" sz="1600" b="1" err="1" smtClean="0">
                <a:ea typeface="宋体" charset="-122"/>
              </a:rPr>
              <a:t>PREPARE</a:t>
            </a:r>
            <a:r>
              <a:rPr lang="en-US" altLang="zh-CN" sz="1800" b="1" err="1" smtClean="0">
                <a:ea typeface="宋体" charset="-122"/>
              </a:rPr>
              <a:t>,v,n,</a:t>
            </a:r>
            <a:r>
              <a:rPr lang="en-US" altLang="zh-CN" sz="1600" b="1" err="1" smtClean="0">
                <a:ea typeface="宋体" charset="-122"/>
              </a:rPr>
              <a:t>d</a:t>
            </a:r>
            <a:r>
              <a:rPr lang="en-US" altLang="zh-CN" sz="1800" smtClean="0">
                <a:ea typeface="宋体" charset="-122"/>
              </a:rPr>
              <a:t>),1&gt;</a:t>
            </a:r>
            <a:r>
              <a:rPr lang="el-GR" altLang="zh-CN" smtClean="0">
                <a:ea typeface="宋体" charset="-122"/>
              </a:rPr>
              <a:t>σ</a:t>
            </a:r>
            <a:r>
              <a:rPr lang="en-US" altLang="zh-CN" sz="1100" smtClean="0">
                <a:ea typeface="宋体" charset="-122"/>
              </a:rPr>
              <a:t>1</a:t>
            </a:r>
            <a:endParaRPr lang="en-US" altLang="zh-CN" sz="1100">
              <a:ea typeface="宋体" charset="-122"/>
            </a:endParaRPr>
          </a:p>
        </p:txBody>
      </p:sp>
      <p:sp>
        <p:nvSpPr>
          <p:cNvPr id="262181" name="Line 37"/>
          <p:cNvSpPr>
            <a:spLocks noChangeShapeType="1"/>
          </p:cNvSpPr>
          <p:nvPr/>
        </p:nvSpPr>
        <p:spPr bwMode="auto">
          <a:xfrm flipH="1">
            <a:off x="5181600" y="1843088"/>
            <a:ext cx="0" cy="289560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82" name="Freeform 38"/>
          <p:cNvSpPr>
            <a:spLocks/>
          </p:cNvSpPr>
          <p:nvPr/>
        </p:nvSpPr>
        <p:spPr bwMode="auto">
          <a:xfrm>
            <a:off x="6299200" y="1538288"/>
            <a:ext cx="508000" cy="1600200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48" y="432"/>
              </a:cxn>
              <a:cxn ang="0">
                <a:pos x="240" y="0"/>
              </a:cxn>
            </a:cxnLst>
            <a:rect l="0" t="0" r="r" b="b"/>
            <a:pathLst>
              <a:path w="240" h="1008">
                <a:moveTo>
                  <a:pt x="0" y="1008"/>
                </a:moveTo>
                <a:cubicBezTo>
                  <a:pt x="4" y="804"/>
                  <a:pt x="8" y="600"/>
                  <a:pt x="48" y="432"/>
                </a:cubicBezTo>
                <a:cubicBezTo>
                  <a:pt x="88" y="264"/>
                  <a:pt x="164" y="132"/>
                  <a:pt x="24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83" name="Rectangle 39"/>
          <p:cNvSpPr>
            <a:spLocks noChangeArrowheads="1"/>
          </p:cNvSpPr>
          <p:nvPr/>
        </p:nvSpPr>
        <p:spPr bwMode="auto">
          <a:xfrm>
            <a:off x="419100" y="4662488"/>
            <a:ext cx="3666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b="1" smtClean="0">
                <a:solidFill>
                  <a:schemeClr val="hlink"/>
                </a:solidFill>
                <a:ea typeface="宋体" charset="-122"/>
              </a:rPr>
              <a:t>Accepted  </a:t>
            </a:r>
            <a:r>
              <a:rPr lang="en-US" altLang="zh-CN" b="1" smtClean="0">
                <a:solidFill>
                  <a:schemeClr val="hlink"/>
                </a:solidFill>
                <a:ea typeface="宋体" charset="-122"/>
              </a:rPr>
              <a:t>&lt;</a:t>
            </a:r>
            <a:r>
              <a:rPr lang="en-US" altLang="zh-CN" sz="1600" b="1" smtClean="0">
                <a:solidFill>
                  <a:schemeClr val="hlink"/>
                </a:solidFill>
                <a:ea typeface="宋体" charset="-122"/>
              </a:rPr>
              <a:t>PRE-</a:t>
            </a:r>
            <a:r>
              <a:rPr lang="en-US" altLang="zh-CN" sz="1600" b="1" err="1" smtClean="0">
                <a:solidFill>
                  <a:schemeClr val="hlink"/>
                </a:solidFill>
                <a:ea typeface="宋体" charset="-122"/>
              </a:rPr>
              <a:t>PREPARE</a:t>
            </a:r>
            <a:r>
              <a:rPr lang="en-US" altLang="zh-CN" sz="1800" b="1" err="1" smtClean="0">
                <a:solidFill>
                  <a:schemeClr val="hlink"/>
                </a:solidFill>
                <a:ea typeface="宋体" charset="-122"/>
              </a:rPr>
              <a:t>,v,n,m</a:t>
            </a:r>
            <a:r>
              <a:rPr lang="en-US" altLang="zh-CN" sz="1800" b="1" smtClean="0">
                <a:solidFill>
                  <a:schemeClr val="hlink"/>
                </a:solidFill>
                <a:ea typeface="宋体" charset="-122"/>
              </a:rPr>
              <a:t>&gt;</a:t>
            </a:r>
            <a:r>
              <a:rPr lang="el-GR" altLang="zh-CN" sz="2000" b="1" smtClean="0">
                <a:solidFill>
                  <a:schemeClr val="hlink"/>
                </a:solidFill>
                <a:ea typeface="宋体" charset="-122"/>
              </a:rPr>
              <a:t>σ</a:t>
            </a:r>
            <a:r>
              <a:rPr lang="en-US" altLang="zh-CN" sz="1200" b="1" smtClean="0">
                <a:solidFill>
                  <a:schemeClr val="hlink"/>
                </a:solidFill>
                <a:ea typeface="宋体" charset="-122"/>
              </a:rPr>
              <a:t>0</a:t>
            </a:r>
            <a:r>
              <a:rPr lang="en-US" altLang="zh-CN" b="1" smtClean="0">
                <a:solidFill>
                  <a:schemeClr val="hlink"/>
                </a:solidFill>
                <a:ea typeface="宋体" charset="-122"/>
              </a:rPr>
              <a:t></a:t>
            </a:r>
            <a:endParaRPr lang="en-US" altLang="zh-CN" b="1">
              <a:ea typeface="宋体" charset="-122"/>
            </a:endParaRPr>
          </a:p>
        </p:txBody>
      </p:sp>
      <p:sp>
        <p:nvSpPr>
          <p:cNvPr id="262185" name="Freeform 41"/>
          <p:cNvSpPr>
            <a:spLocks/>
          </p:cNvSpPr>
          <p:nvPr/>
        </p:nvSpPr>
        <p:spPr bwMode="auto">
          <a:xfrm>
            <a:off x="3945467" y="3748088"/>
            <a:ext cx="829733" cy="1066800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288" y="288"/>
              </a:cxn>
              <a:cxn ang="0">
                <a:pos x="336" y="0"/>
              </a:cxn>
            </a:cxnLst>
            <a:rect l="0" t="0" r="r" b="b"/>
            <a:pathLst>
              <a:path w="344" h="576">
                <a:moveTo>
                  <a:pt x="0" y="576"/>
                </a:moveTo>
                <a:cubicBezTo>
                  <a:pt x="116" y="480"/>
                  <a:pt x="232" y="384"/>
                  <a:pt x="288" y="288"/>
                </a:cubicBezTo>
                <a:cubicBezTo>
                  <a:pt x="344" y="192"/>
                  <a:pt x="340" y="96"/>
                  <a:pt x="336" y="0"/>
                </a:cubicBezTo>
              </a:path>
            </a:pathLst>
          </a:custGeom>
          <a:noFill/>
          <a:ln w="9525" cap="flat" cmpd="sng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86" name="Freeform 42"/>
          <p:cNvSpPr>
            <a:spLocks/>
          </p:cNvSpPr>
          <p:nvPr/>
        </p:nvSpPr>
        <p:spPr bwMode="auto">
          <a:xfrm>
            <a:off x="3962400" y="3138488"/>
            <a:ext cx="1016000" cy="1676400"/>
          </a:xfrm>
          <a:custGeom>
            <a:avLst/>
            <a:gdLst/>
            <a:ahLst/>
            <a:cxnLst>
              <a:cxn ang="0">
                <a:pos x="0" y="1056"/>
              </a:cxn>
              <a:cxn ang="0">
                <a:pos x="480" y="672"/>
              </a:cxn>
              <a:cxn ang="0">
                <a:pos x="576" y="0"/>
              </a:cxn>
            </a:cxnLst>
            <a:rect l="0" t="0" r="r" b="b"/>
            <a:pathLst>
              <a:path w="576" h="1056">
                <a:moveTo>
                  <a:pt x="0" y="1056"/>
                </a:moveTo>
                <a:cubicBezTo>
                  <a:pt x="192" y="952"/>
                  <a:pt x="384" y="848"/>
                  <a:pt x="480" y="672"/>
                </a:cubicBezTo>
                <a:cubicBezTo>
                  <a:pt x="576" y="496"/>
                  <a:pt x="576" y="248"/>
                  <a:pt x="576" y="0"/>
                </a:cubicBezTo>
              </a:path>
            </a:pathLst>
          </a:custGeom>
          <a:noFill/>
          <a:ln w="9525" cap="flat" cmpd="sng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188" name="Text Box 44"/>
          <p:cNvSpPr txBox="1">
            <a:spLocks noChangeArrowheads="1"/>
          </p:cNvSpPr>
          <p:nvPr/>
        </p:nvSpPr>
        <p:spPr bwMode="auto">
          <a:xfrm>
            <a:off x="812800" y="5119689"/>
            <a:ext cx="108712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>
                <a:ea typeface="宋体" charset="-122"/>
              </a:rPr>
              <a:t> </a:t>
            </a:r>
            <a:endParaRPr lang="en-US" altLang="zh-CN" sz="2000" i="1">
              <a:ea typeface="宋体" charset="-122"/>
            </a:endParaRPr>
          </a:p>
          <a:p>
            <a:pPr algn="l">
              <a:lnSpc>
                <a:spcPct val="110000"/>
              </a:lnSpc>
            </a:pPr>
            <a:r>
              <a:rPr lang="en-US" altLang="zh-CN" i="1">
                <a:ea typeface="宋体" charset="-122"/>
              </a:rPr>
              <a:t> </a:t>
            </a:r>
            <a:r>
              <a:rPr lang="en-US" altLang="zh-CN" sz="2800" smtClean="0">
                <a:ea typeface="宋体" charset="-122"/>
              </a:rPr>
              <a:t>node </a:t>
            </a:r>
            <a:r>
              <a:rPr lang="en-US" altLang="zh-CN" sz="2800" err="1" smtClean="0">
                <a:ea typeface="宋体" charset="-122"/>
              </a:rPr>
              <a:t>i</a:t>
            </a:r>
            <a:r>
              <a:rPr lang="en-US" altLang="zh-CN" sz="2800" smtClean="0">
                <a:ea typeface="宋体" charset="-122"/>
              </a:rPr>
              <a:t> collect 1 </a:t>
            </a:r>
            <a:r>
              <a:rPr lang="en-US" altLang="zh-CN" sz="2800">
                <a:solidFill>
                  <a:schemeClr val="tx2"/>
                </a:solidFill>
                <a:ea typeface="宋体" charset="-122"/>
              </a:rPr>
              <a:t>pre-prepare and </a:t>
            </a:r>
            <a:r>
              <a:rPr lang="en-US" altLang="zh-CN" sz="2800" i="1" err="1">
                <a:solidFill>
                  <a:schemeClr val="tx2"/>
                </a:solidFill>
                <a:ea typeface="宋体" charset="-122"/>
              </a:rPr>
              <a:t>2f</a:t>
            </a:r>
            <a:r>
              <a:rPr lang="en-US" altLang="zh-CN" sz="2800">
                <a:solidFill>
                  <a:schemeClr val="tx2"/>
                </a:solidFill>
                <a:ea typeface="宋体" charset="-122"/>
              </a:rPr>
              <a:t> matching prepares</a:t>
            </a:r>
            <a:endParaRPr lang="en-US" altLang="zh-CN">
              <a:solidFill>
                <a:srgbClr val="008000"/>
              </a:solidFill>
              <a:ea typeface="宋体" charset="-122"/>
            </a:endParaRPr>
          </a:p>
        </p:txBody>
      </p:sp>
      <p:sp>
        <p:nvSpPr>
          <p:cNvPr id="262189" name="AutoShape 45"/>
          <p:cNvSpPr>
            <a:spLocks/>
          </p:cNvSpPr>
          <p:nvPr/>
        </p:nvSpPr>
        <p:spPr bwMode="auto">
          <a:xfrm rot="-5403669">
            <a:off x="6960394" y="2108994"/>
            <a:ext cx="303212" cy="7924800"/>
          </a:xfrm>
          <a:prstGeom prst="leftBrace">
            <a:avLst>
              <a:gd name="adj1" fmla="val 163351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262190" name="Text Box 46"/>
          <p:cNvSpPr txBox="1">
            <a:spLocks noChangeArrowheads="1"/>
          </p:cNvSpPr>
          <p:nvPr/>
        </p:nvSpPr>
        <p:spPr bwMode="auto">
          <a:xfrm>
            <a:off x="4404620" y="6123599"/>
            <a:ext cx="55717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Prepared(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m,v,n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, 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i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)  becomes TRUE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Prepare Phase</a:t>
            </a:r>
            <a:r>
              <a:rPr lang="zh-CN" altLang="en-US" smtClean="0"/>
              <a:t>的作用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smtClean="0"/>
              <a:t>如果正确节点</a:t>
            </a:r>
            <a:r>
              <a:rPr lang="en-US" altLang="zh-CN" sz="2800" smtClean="0"/>
              <a:t>A</a:t>
            </a:r>
            <a:r>
              <a:rPr lang="zh-CN" altLang="en-US" sz="2800" smtClean="0"/>
              <a:t>的 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prepared(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m,v,n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, A) </a:t>
            </a:r>
            <a:r>
              <a:rPr lang="zh-CN" altLang="en-US" sz="2800" smtClean="0"/>
              <a:t>为真，</a:t>
            </a:r>
            <a:r>
              <a:rPr lang="en-US" altLang="zh-CN" sz="2800" smtClean="0"/>
              <a:t>A</a:t>
            </a:r>
            <a:r>
              <a:rPr lang="zh-CN" altLang="en-US" sz="2800" smtClean="0"/>
              <a:t>可以确信</a:t>
            </a:r>
            <a:endParaRPr lang="en-US" altLang="zh-CN" sz="2800" smtClean="0"/>
          </a:p>
          <a:p>
            <a:pPr lvl="2">
              <a:buFont typeface="Wingdings" pitchFamily="2" charset="2"/>
              <a:buChar char="u"/>
            </a:pPr>
            <a:r>
              <a:rPr lang="zh-CN" altLang="en-US" sz="2400" smtClean="0"/>
              <a:t> </a:t>
            </a:r>
            <a:r>
              <a:rPr lang="en-US" altLang="zh-CN" sz="2400" smtClean="0"/>
              <a:t>D(m) &lt;&gt; D(m’)</a:t>
            </a:r>
            <a:r>
              <a:rPr lang="zh-CN" altLang="en-US" sz="2400" smtClean="0"/>
              <a:t>时，另一个正确节点</a:t>
            </a:r>
            <a:r>
              <a:rPr lang="en-US" altLang="zh-CN" sz="2400" smtClean="0"/>
              <a:t>B </a:t>
            </a:r>
            <a:r>
              <a:rPr lang="zh-CN" altLang="en-US" sz="2400" smtClean="0"/>
              <a:t>的</a:t>
            </a:r>
            <a:r>
              <a:rPr lang="en-US" altLang="zh-CN" sz="2400" smtClean="0"/>
              <a:t>prepared(m’, v, n, B)</a:t>
            </a:r>
            <a:r>
              <a:rPr lang="zh-CN" altLang="en-US" sz="2400" smtClean="0"/>
              <a:t>不可能为真</a:t>
            </a:r>
            <a:endParaRPr lang="en-US" altLang="zh-CN" sz="2400" smtClean="0"/>
          </a:p>
          <a:p>
            <a:pPr lvl="2">
              <a:buFont typeface="Wingdings" pitchFamily="2" charset="2"/>
              <a:buChar char="u"/>
            </a:pPr>
            <a:r>
              <a:rPr lang="en-US" altLang="zh-CN" sz="2400" smtClean="0"/>
              <a:t> </a:t>
            </a:r>
            <a:r>
              <a:rPr lang="zh-CN" altLang="en-US" sz="2400" smtClean="0"/>
              <a:t>等价于说，如果另一正确节点</a:t>
            </a:r>
            <a:r>
              <a:rPr lang="en-US" altLang="zh-CN" sz="2400" smtClean="0"/>
              <a:t>B</a:t>
            </a:r>
            <a:r>
              <a:rPr lang="zh-CN" altLang="en-US" sz="2400" smtClean="0"/>
              <a:t>的</a:t>
            </a:r>
            <a:r>
              <a:rPr lang="en-US" altLang="zh-CN" sz="2400" smtClean="0"/>
              <a:t> prepared(m’, v, n, B)</a:t>
            </a:r>
            <a:r>
              <a:rPr lang="zh-CN" altLang="en-US" sz="2400" smtClean="0"/>
              <a:t>为真，一定</a:t>
            </a:r>
            <a:r>
              <a:rPr lang="en-US" altLang="zh-CN" sz="2400" smtClean="0"/>
              <a:t>D(m)=D(m’)</a:t>
            </a:r>
          </a:p>
          <a:p>
            <a:pPr lvl="2">
              <a:buFont typeface="Wingdings" pitchFamily="2" charset="2"/>
              <a:buChar char="u"/>
            </a:pPr>
            <a:r>
              <a:rPr lang="zh-CN" altLang="en-US" sz="2400" smtClean="0"/>
              <a:t>也就是说：对同样的</a:t>
            </a:r>
            <a:r>
              <a:rPr lang="en-US" altLang="zh-CN" sz="2400" smtClean="0"/>
              <a:t>v</a:t>
            </a:r>
            <a:r>
              <a:rPr lang="zh-CN" altLang="en-US" sz="2400" smtClean="0"/>
              <a:t>和</a:t>
            </a:r>
            <a:r>
              <a:rPr lang="en-US" altLang="zh-CN" sz="2400" smtClean="0"/>
              <a:t>n</a:t>
            </a:r>
            <a:r>
              <a:rPr lang="zh-CN" altLang="en-US" sz="2400" smtClean="0"/>
              <a:t>，二个正确节点不可能认同不一样的</a:t>
            </a:r>
            <a:r>
              <a:rPr lang="en-US" altLang="zh-CN" sz="2400" smtClean="0"/>
              <a:t>m</a:t>
            </a:r>
          </a:p>
          <a:p>
            <a:pPr lvl="2">
              <a:buFont typeface="Wingdings" pitchFamily="2" charset="2"/>
              <a:buChar char="u"/>
            </a:pPr>
            <a:r>
              <a:rPr lang="zh-CN" altLang="en-US" sz="2400" smtClean="0"/>
              <a:t>但正确节点</a:t>
            </a:r>
            <a:r>
              <a:rPr lang="en-US" altLang="zh-CN" sz="2400" smtClean="0"/>
              <a:t>A</a:t>
            </a:r>
            <a:r>
              <a:rPr lang="zh-CN" altLang="en-US" sz="2400" smtClean="0"/>
              <a:t>根据本地信息判断</a:t>
            </a:r>
            <a:r>
              <a:rPr lang="en-US" altLang="zh-CN" sz="2400" smtClean="0"/>
              <a:t>prepared(m, v, n, A)</a:t>
            </a:r>
            <a:r>
              <a:rPr lang="zh-CN" altLang="en-US" sz="2400" smtClean="0"/>
              <a:t>为真时，不能保证在其他正确节点</a:t>
            </a:r>
            <a:r>
              <a:rPr lang="en-US" altLang="zh-CN" sz="2400" smtClean="0"/>
              <a:t>B</a:t>
            </a:r>
            <a:r>
              <a:rPr lang="zh-CN" altLang="en-US" sz="2400" smtClean="0"/>
              <a:t>上</a:t>
            </a:r>
            <a:r>
              <a:rPr lang="en-US" altLang="zh-CN" sz="2400" smtClean="0"/>
              <a:t>prepared(m’, v, n, B)</a:t>
            </a:r>
            <a:r>
              <a:rPr lang="zh-CN" altLang="en-US" sz="2400" smtClean="0"/>
              <a:t>也为真。</a:t>
            </a:r>
            <a:r>
              <a:rPr lang="zh-CN" altLang="en-US" sz="2400" smtClean="0">
                <a:solidFill>
                  <a:srgbClr val="FF0000"/>
                </a:solidFill>
              </a:rPr>
              <a:t>想一下为什么？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Prepare Phase</a:t>
            </a:r>
            <a:r>
              <a:rPr lang="zh-CN" altLang="en-US" smtClean="0"/>
              <a:t>的原理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15508" y="1137142"/>
            <a:ext cx="40444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err="1" smtClean="0"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个告诉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A 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认可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(m, v, n)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的的节点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7754" y="3200402"/>
            <a:ext cx="398584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err="1" smtClean="0"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个告诉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B 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认可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(m’, v, n)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的节点</a:t>
            </a:r>
          </a:p>
        </p:txBody>
      </p:sp>
      <p:sp>
        <p:nvSpPr>
          <p:cNvPr id="6" name="矩形 5"/>
          <p:cNvSpPr/>
          <p:nvPr/>
        </p:nvSpPr>
        <p:spPr>
          <a:xfrm>
            <a:off x="1395046" y="2133600"/>
            <a:ext cx="2227385" cy="4689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err="1" smtClean="0"/>
              <a:t>f+1</a:t>
            </a:r>
            <a:r>
              <a:rPr lang="zh-CN" altLang="en-US" smtClean="0"/>
              <a:t>个正确节点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68462" y="2133600"/>
            <a:ext cx="2168769" cy="4689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&gt;=(</a:t>
            </a:r>
            <a:r>
              <a:rPr lang="en-US" altLang="zh-CN" err="1" smtClean="0"/>
              <a:t>f+1</a:t>
            </a:r>
            <a:r>
              <a:rPr lang="en-US" altLang="zh-CN" smtClean="0"/>
              <a:t>)</a:t>
            </a:r>
            <a:r>
              <a:rPr lang="zh-CN" altLang="en-US" smtClean="0"/>
              <a:t>个正确节点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34153" y="2133600"/>
            <a:ext cx="1922586" cy="468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&lt;=f</a:t>
            </a:r>
            <a:r>
              <a:rPr lang="zh-CN" altLang="en-US" smtClean="0">
                <a:solidFill>
                  <a:srgbClr val="FF0000"/>
                </a:solidFill>
              </a:rPr>
              <a:t>个坏节点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左大括号 8"/>
          <p:cNvSpPr/>
          <p:nvPr/>
        </p:nvSpPr>
        <p:spPr>
          <a:xfrm rot="5400000">
            <a:off x="5451229" y="-199291"/>
            <a:ext cx="445477" cy="4103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 rot="16200000">
            <a:off x="3282461" y="867502"/>
            <a:ext cx="445477" cy="4103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06155" y="1817080"/>
            <a:ext cx="276664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若交集全是坏节点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&gt;=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i="1" err="1" smtClean="0">
                <a:latin typeface="Arial" pitchFamily="34" charset="0"/>
                <a:ea typeface="微软雅黑" pitchFamily="34" charset="-122"/>
              </a:rPr>
              <a:t>3f+2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个， 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不可能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6892" y="4114801"/>
            <a:ext cx="392723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err="1" smtClean="0"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个告诉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A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认可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(m, v, n)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的的节点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16370" y="6084276"/>
            <a:ext cx="3645876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err="1" smtClean="0"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个告诉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B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认可</a:t>
            </a: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(m’, v, n)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的节点</a:t>
            </a:r>
          </a:p>
        </p:txBody>
      </p:sp>
      <p:sp>
        <p:nvSpPr>
          <p:cNvPr id="14" name="矩形 13"/>
          <p:cNvSpPr/>
          <p:nvPr/>
        </p:nvSpPr>
        <p:spPr>
          <a:xfrm>
            <a:off x="1453663" y="5017474"/>
            <a:ext cx="2262552" cy="4689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f</a:t>
            </a:r>
            <a:r>
              <a:rPr lang="zh-CN" altLang="en-US" smtClean="0"/>
              <a:t>个正确节点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627078" y="5017474"/>
            <a:ext cx="2168769" cy="4689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f</a:t>
            </a:r>
            <a:r>
              <a:rPr lang="zh-CN" altLang="en-US" smtClean="0"/>
              <a:t>个正确节点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114799" y="5017474"/>
            <a:ext cx="1500555" cy="468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f</a:t>
            </a:r>
            <a:r>
              <a:rPr lang="zh-CN" altLang="en-US" smtClean="0">
                <a:solidFill>
                  <a:srgbClr val="FF0000"/>
                </a:solidFill>
              </a:rPr>
              <a:t>个坏节点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rot="5400000">
            <a:off x="5509845" y="2684583"/>
            <a:ext cx="445477" cy="4103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/>
          <p:cNvSpPr/>
          <p:nvPr/>
        </p:nvSpPr>
        <p:spPr>
          <a:xfrm rot="16200000">
            <a:off x="3341077" y="3751376"/>
            <a:ext cx="445477" cy="4103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206155" y="4466492"/>
            <a:ext cx="276664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smtClean="0">
                <a:latin typeface="Arial" pitchFamily="34" charset="0"/>
                <a:ea typeface="微软雅黑" pitchFamily="34" charset="-122"/>
              </a:rPr>
              <a:t> </a:t>
            </a:r>
            <a:r>
              <a:rPr lang="zh-CN" altLang="en-US" i="1" smtClean="0">
                <a:latin typeface="Arial" pitchFamily="34" charset="0"/>
                <a:ea typeface="微软雅黑" pitchFamily="34" charset="-122"/>
              </a:rPr>
              <a:t>两个集合的交集中一定存在至少一个正确节点，因此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D(m)=D(m’)</a:t>
            </a:r>
            <a:endParaRPr lang="zh-CN" altLang="en-US" i="1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16215" y="5017475"/>
            <a:ext cx="398584" cy="4689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-76200"/>
            <a:ext cx="10363200" cy="1143000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Commit Phase</a:t>
            </a:r>
          </a:p>
        </p:txBody>
      </p:sp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368301" y="5441950"/>
            <a:ext cx="539211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>
                <a:ea typeface="宋体" charset="-122"/>
              </a:rPr>
              <a:t>Request m executed after:</a:t>
            </a:r>
          </a:p>
          <a:p>
            <a:pPr algn="l">
              <a:buFontTx/>
              <a:buChar char="•"/>
            </a:pPr>
            <a:r>
              <a:rPr lang="en-US" altLang="zh-CN">
                <a:ea typeface="宋体" charset="-122"/>
              </a:rPr>
              <a:t> having  </a:t>
            </a:r>
            <a:r>
              <a:rPr lang="en-US" altLang="zh-CN" i="1" smtClean="0">
                <a:ea typeface="宋体" charset="-122"/>
              </a:rPr>
              <a:t>committed-local(</a:t>
            </a:r>
            <a:r>
              <a:rPr lang="en-US" altLang="zh-CN" i="1" err="1" smtClean="0">
                <a:ea typeface="宋体" charset="-122"/>
              </a:rPr>
              <a:t>m,v,n</a:t>
            </a:r>
            <a:r>
              <a:rPr lang="en-US" altLang="zh-CN" i="1" smtClean="0">
                <a:ea typeface="宋体" charset="-122"/>
              </a:rPr>
              <a:t>, </a:t>
            </a:r>
            <a:r>
              <a:rPr lang="en-US" altLang="zh-CN" i="1" err="1" smtClean="0">
                <a:ea typeface="宋体" charset="-122"/>
              </a:rPr>
              <a:t>i</a:t>
            </a:r>
            <a:r>
              <a:rPr lang="en-US" altLang="zh-CN" i="1" smtClean="0">
                <a:ea typeface="宋体" charset="-122"/>
              </a:rPr>
              <a:t>)</a:t>
            </a:r>
            <a:r>
              <a:rPr lang="en-US" altLang="zh-CN" smtClean="0">
                <a:ea typeface="宋体" charset="-122"/>
              </a:rPr>
              <a:t> </a:t>
            </a:r>
            <a:endParaRPr lang="en-US" altLang="zh-CN">
              <a:ea typeface="宋体" charset="-122"/>
            </a:endParaRPr>
          </a:p>
          <a:p>
            <a:pPr algn="l">
              <a:buFontTx/>
              <a:buChar char="•"/>
            </a:pPr>
            <a:r>
              <a:rPr lang="en-US" altLang="zh-CN">
                <a:ea typeface="宋体" charset="-122"/>
              </a:rPr>
              <a:t> executing requests with sequence number less than n</a:t>
            </a:r>
          </a:p>
        </p:txBody>
      </p:sp>
      <p:sp>
        <p:nvSpPr>
          <p:cNvPr id="264196" name="Rectangle 4"/>
          <p:cNvSpPr>
            <a:spLocks noChangeArrowheads="1"/>
          </p:cNvSpPr>
          <p:nvPr/>
        </p:nvSpPr>
        <p:spPr bwMode="auto">
          <a:xfrm>
            <a:off x="508000" y="4203700"/>
            <a:ext cx="18998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i="1">
                <a:solidFill>
                  <a:schemeClr val="hlink"/>
                </a:solidFill>
                <a:ea typeface="宋体" charset="-122"/>
              </a:rPr>
              <a:t>replica has </a:t>
            </a:r>
          </a:p>
          <a:p>
            <a:pPr algn="l">
              <a:lnSpc>
                <a:spcPct val="80000"/>
              </a:lnSpc>
            </a:pPr>
            <a:r>
              <a:rPr lang="en-US" altLang="zh-CN" b="1" i="1" smtClean="0">
                <a:solidFill>
                  <a:schemeClr val="hlink"/>
                </a:solidFill>
                <a:ea typeface="宋体" charset="-122"/>
              </a:rPr>
              <a:t>prepared(</a:t>
            </a:r>
            <a:r>
              <a:rPr lang="en-US" altLang="zh-CN" b="1" i="1" err="1" smtClean="0">
                <a:solidFill>
                  <a:schemeClr val="hlink"/>
                </a:solidFill>
                <a:ea typeface="宋体" charset="-122"/>
              </a:rPr>
              <a:t>m,v,n</a:t>
            </a:r>
            <a:r>
              <a:rPr lang="en-US" altLang="zh-CN" b="1" i="1" smtClean="0">
                <a:solidFill>
                  <a:schemeClr val="hlink"/>
                </a:solidFill>
                <a:ea typeface="宋体" charset="-122"/>
              </a:rPr>
              <a:t>, </a:t>
            </a:r>
            <a:r>
              <a:rPr lang="en-US" altLang="zh-CN" b="1" i="1" err="1" smtClean="0">
                <a:solidFill>
                  <a:schemeClr val="hlink"/>
                </a:solidFill>
                <a:ea typeface="宋体" charset="-122"/>
              </a:rPr>
              <a:t>i</a:t>
            </a:r>
            <a:r>
              <a:rPr lang="en-US" altLang="zh-CN" b="1" i="1" smtClean="0">
                <a:solidFill>
                  <a:schemeClr val="hlink"/>
                </a:solidFill>
                <a:ea typeface="宋体" charset="-122"/>
              </a:rPr>
              <a:t>)</a:t>
            </a:r>
            <a:endParaRPr lang="en-US" altLang="zh-CN" sz="2000" i="1">
              <a:ea typeface="宋体" charset="-122"/>
            </a:endParaRPr>
          </a:p>
        </p:txBody>
      </p:sp>
      <p:sp>
        <p:nvSpPr>
          <p:cNvPr id="264197" name="Text Box 5"/>
          <p:cNvSpPr txBox="1">
            <a:spLocks noChangeArrowheads="1"/>
          </p:cNvSpPr>
          <p:nvPr/>
        </p:nvSpPr>
        <p:spPr bwMode="auto">
          <a:xfrm>
            <a:off x="812800" y="1462088"/>
            <a:ext cx="3690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800">
                <a:solidFill>
                  <a:srgbClr val="B2B2B2"/>
                </a:solidFill>
                <a:ea typeface="宋体" charset="-122"/>
              </a:rPr>
              <a:t>m</a:t>
            </a:r>
            <a:endParaRPr lang="en-US" altLang="zh-CN">
              <a:ea typeface="宋体" charset="-122"/>
            </a:endParaRP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1727200" y="1598613"/>
            <a:ext cx="1308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800" u="sng">
                <a:solidFill>
                  <a:schemeClr val="hlink"/>
                </a:solidFill>
                <a:ea typeface="宋体" charset="-122"/>
              </a:rPr>
              <a:t>pre-prepare</a:t>
            </a:r>
            <a:endParaRPr lang="en-US" altLang="zh-CN">
              <a:ea typeface="宋体" charset="-122"/>
            </a:endParaRPr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4267200" y="1598613"/>
            <a:ext cx="9240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800" u="sng">
                <a:solidFill>
                  <a:schemeClr val="hlink"/>
                </a:solidFill>
                <a:ea typeface="宋体" charset="-122"/>
              </a:rPr>
              <a:t>prepare</a:t>
            </a:r>
            <a:endParaRPr lang="en-US" altLang="zh-CN">
              <a:ea typeface="宋体" charset="-122"/>
            </a:endParaRPr>
          </a:p>
        </p:txBody>
      </p:sp>
      <p:sp>
        <p:nvSpPr>
          <p:cNvPr id="264200" name="Line 8"/>
          <p:cNvSpPr>
            <a:spLocks noChangeShapeType="1"/>
          </p:cNvSpPr>
          <p:nvPr/>
        </p:nvSpPr>
        <p:spPr bwMode="auto">
          <a:xfrm>
            <a:off x="1219200" y="1676400"/>
            <a:ext cx="914400" cy="45720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1" name="Line 9"/>
          <p:cNvSpPr>
            <a:spLocks noChangeShapeType="1"/>
          </p:cNvSpPr>
          <p:nvPr/>
        </p:nvSpPr>
        <p:spPr bwMode="auto">
          <a:xfrm>
            <a:off x="914400" y="2155825"/>
            <a:ext cx="10566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2" name="Line 10"/>
          <p:cNvSpPr>
            <a:spLocks noChangeShapeType="1"/>
          </p:cNvSpPr>
          <p:nvPr/>
        </p:nvSpPr>
        <p:spPr bwMode="auto">
          <a:xfrm>
            <a:off x="914400" y="2747963"/>
            <a:ext cx="105664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3" name="Line 11"/>
          <p:cNvSpPr>
            <a:spLocks noChangeShapeType="1"/>
          </p:cNvSpPr>
          <p:nvPr/>
        </p:nvSpPr>
        <p:spPr bwMode="auto">
          <a:xfrm>
            <a:off x="914400" y="3338513"/>
            <a:ext cx="105664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4" name="Line 12"/>
          <p:cNvSpPr>
            <a:spLocks noChangeShapeType="1"/>
          </p:cNvSpPr>
          <p:nvPr/>
        </p:nvSpPr>
        <p:spPr bwMode="auto">
          <a:xfrm>
            <a:off x="914400" y="3929063"/>
            <a:ext cx="105664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5" name="Text Box 13"/>
          <p:cNvSpPr txBox="1">
            <a:spLocks noChangeArrowheads="1"/>
          </p:cNvSpPr>
          <p:nvPr/>
        </p:nvSpPr>
        <p:spPr bwMode="auto">
          <a:xfrm>
            <a:off x="829733" y="211772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tx2"/>
                </a:solidFill>
                <a:ea typeface="宋体" charset="-122"/>
              </a:rPr>
              <a:t>0</a:t>
            </a:r>
            <a:endParaRPr lang="en-US" altLang="zh-CN">
              <a:solidFill>
                <a:schemeClr val="folHlink"/>
              </a:solidFill>
              <a:ea typeface="宋体" charset="-122"/>
            </a:endParaRPr>
          </a:p>
        </p:txBody>
      </p:sp>
      <p:sp>
        <p:nvSpPr>
          <p:cNvPr id="264206" name="Text Box 14"/>
          <p:cNvSpPr txBox="1">
            <a:spLocks noChangeArrowheads="1"/>
          </p:cNvSpPr>
          <p:nvPr/>
        </p:nvSpPr>
        <p:spPr bwMode="auto">
          <a:xfrm>
            <a:off x="812800" y="272732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1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4207" name="Text Box 15"/>
          <p:cNvSpPr txBox="1">
            <a:spLocks noChangeArrowheads="1"/>
          </p:cNvSpPr>
          <p:nvPr/>
        </p:nvSpPr>
        <p:spPr bwMode="auto">
          <a:xfrm>
            <a:off x="812800" y="3298826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chemeClr val="accent2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chemeClr val="accent2"/>
                </a:solidFill>
                <a:ea typeface="宋体" charset="-122"/>
              </a:rPr>
              <a:t>2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264208" name="Text Box 16"/>
          <p:cNvSpPr txBox="1">
            <a:spLocks noChangeArrowheads="1"/>
          </p:cNvSpPr>
          <p:nvPr/>
        </p:nvSpPr>
        <p:spPr bwMode="auto">
          <a:xfrm>
            <a:off x="863600" y="3868739"/>
            <a:ext cx="10575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000">
                <a:solidFill>
                  <a:srgbClr val="FF0000"/>
                </a:solidFill>
                <a:ea typeface="宋体" charset="-122"/>
              </a:rPr>
              <a:t>replica </a:t>
            </a:r>
            <a:r>
              <a:rPr lang="en-US" altLang="zh-CN" sz="1800">
                <a:solidFill>
                  <a:srgbClr val="FF0000"/>
                </a:solidFill>
                <a:ea typeface="宋体" charset="-122"/>
              </a:rPr>
              <a:t>3</a:t>
            </a:r>
            <a:endParaRPr lang="en-US" altLang="zh-CN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235200" y="2133600"/>
            <a:ext cx="1117600" cy="1773238"/>
            <a:chOff x="1392" y="1550"/>
            <a:chExt cx="1440" cy="1117"/>
          </a:xfrm>
        </p:grpSpPr>
        <p:sp>
          <p:nvSpPr>
            <p:cNvPr id="264210" name="Line 18"/>
            <p:cNvSpPr>
              <a:spLocks noChangeShapeType="1"/>
            </p:cNvSpPr>
            <p:nvPr/>
          </p:nvSpPr>
          <p:spPr bwMode="auto">
            <a:xfrm>
              <a:off x="1392" y="1550"/>
              <a:ext cx="1440" cy="373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11" name="Line 19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12" name="Line 20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13" name="Line 21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14" name="Line 22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15" name="Line 23"/>
            <p:cNvSpPr>
              <a:spLocks noChangeShapeType="1"/>
            </p:cNvSpPr>
            <p:nvPr/>
          </p:nvSpPr>
          <p:spPr bwMode="auto">
            <a:xfrm>
              <a:off x="1392" y="1550"/>
              <a:ext cx="1104" cy="1117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4216" name="AutoShape 24"/>
          <p:cNvSpPr>
            <a:spLocks noChangeArrowheads="1"/>
          </p:cNvSpPr>
          <p:nvPr/>
        </p:nvSpPr>
        <p:spPr bwMode="auto">
          <a:xfrm rot="1586031">
            <a:off x="2235200" y="3733800"/>
            <a:ext cx="812800" cy="381000"/>
          </a:xfrm>
          <a:prstGeom prst="irregularSeal2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17" name="Text Box 25"/>
          <p:cNvSpPr txBox="1">
            <a:spLocks noChangeArrowheads="1"/>
          </p:cNvSpPr>
          <p:nvPr/>
        </p:nvSpPr>
        <p:spPr bwMode="auto">
          <a:xfrm>
            <a:off x="2370667" y="3800475"/>
            <a:ext cx="372410" cy="276999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1200">
                <a:solidFill>
                  <a:schemeClr val="bg1"/>
                </a:solidFill>
                <a:ea typeface="宋体" charset="-122"/>
              </a:rPr>
              <a:t>fail</a:t>
            </a:r>
            <a:endParaRPr lang="en-US" altLang="zh-CN" sz="1600">
              <a:solidFill>
                <a:schemeClr val="bg1"/>
              </a:solidFill>
              <a:ea typeface="宋体" charset="-122"/>
            </a:endParaRP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860800" y="2133600"/>
            <a:ext cx="1524000" cy="1773238"/>
            <a:chOff x="3072" y="1838"/>
            <a:chExt cx="1296" cy="1117"/>
          </a:xfrm>
        </p:grpSpPr>
        <p:sp>
          <p:nvSpPr>
            <p:cNvPr id="264219" name="Line 27"/>
            <p:cNvSpPr>
              <a:spLocks noChangeShapeType="1"/>
            </p:cNvSpPr>
            <p:nvPr/>
          </p:nvSpPr>
          <p:spPr bwMode="auto">
            <a:xfrm>
              <a:off x="3168" y="2211"/>
              <a:ext cx="528" cy="372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20" name="Line 28"/>
            <p:cNvSpPr>
              <a:spLocks noChangeShapeType="1"/>
            </p:cNvSpPr>
            <p:nvPr/>
          </p:nvSpPr>
          <p:spPr bwMode="auto">
            <a:xfrm flipV="1">
              <a:off x="3168" y="1838"/>
              <a:ext cx="576" cy="373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21" name="Line 29"/>
            <p:cNvSpPr>
              <a:spLocks noChangeShapeType="1"/>
            </p:cNvSpPr>
            <p:nvPr/>
          </p:nvSpPr>
          <p:spPr bwMode="auto">
            <a:xfrm>
              <a:off x="3168" y="2211"/>
              <a:ext cx="672" cy="744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22" name="Line 30"/>
            <p:cNvSpPr>
              <a:spLocks noChangeShapeType="1"/>
            </p:cNvSpPr>
            <p:nvPr/>
          </p:nvSpPr>
          <p:spPr bwMode="auto">
            <a:xfrm flipV="1">
              <a:off x="3072" y="1838"/>
              <a:ext cx="1104" cy="745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23" name="Line 31"/>
            <p:cNvSpPr>
              <a:spLocks noChangeShapeType="1"/>
            </p:cNvSpPr>
            <p:nvPr/>
          </p:nvSpPr>
          <p:spPr bwMode="auto">
            <a:xfrm>
              <a:off x="3072" y="2583"/>
              <a:ext cx="576" cy="372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4224" name="Line 32"/>
            <p:cNvSpPr>
              <a:spLocks noChangeShapeType="1"/>
            </p:cNvSpPr>
            <p:nvPr/>
          </p:nvSpPr>
          <p:spPr bwMode="auto">
            <a:xfrm flipV="1">
              <a:off x="3120" y="2211"/>
              <a:ext cx="1248" cy="372"/>
            </a:xfrm>
            <a:prstGeom prst="line">
              <a:avLst/>
            </a:prstGeom>
            <a:noFill/>
            <a:ln w="28575">
              <a:solidFill>
                <a:srgbClr val="B2B2B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4225" name="Rectangle 33"/>
          <p:cNvSpPr>
            <a:spLocks noChangeArrowheads="1"/>
          </p:cNvSpPr>
          <p:nvPr/>
        </p:nvSpPr>
        <p:spPr bwMode="auto">
          <a:xfrm>
            <a:off x="8026401" y="1474788"/>
            <a:ext cx="12990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800" u="sng">
                <a:solidFill>
                  <a:schemeClr val="tx2"/>
                </a:solidFill>
                <a:ea typeface="宋体" charset="-122"/>
              </a:rPr>
              <a:t>commit</a:t>
            </a:r>
            <a:endParaRPr lang="en-US" altLang="zh-CN" u="sng">
              <a:solidFill>
                <a:schemeClr val="hlink"/>
              </a:solidFill>
              <a:ea typeface="宋体" charset="-122"/>
            </a:endParaRPr>
          </a:p>
        </p:txBody>
      </p:sp>
      <p:sp>
        <p:nvSpPr>
          <p:cNvPr id="264226" name="Line 34"/>
          <p:cNvSpPr>
            <a:spLocks noChangeShapeType="1"/>
          </p:cNvSpPr>
          <p:nvPr/>
        </p:nvSpPr>
        <p:spPr bwMode="auto">
          <a:xfrm>
            <a:off x="7213600" y="2725738"/>
            <a:ext cx="1422400" cy="6270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27" name="Line 35"/>
          <p:cNvSpPr>
            <a:spLocks noChangeShapeType="1"/>
          </p:cNvSpPr>
          <p:nvPr/>
        </p:nvSpPr>
        <p:spPr bwMode="auto">
          <a:xfrm flipV="1">
            <a:off x="7213600" y="2133600"/>
            <a:ext cx="1219200" cy="5921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28" name="Line 36"/>
          <p:cNvSpPr>
            <a:spLocks noChangeShapeType="1"/>
          </p:cNvSpPr>
          <p:nvPr/>
        </p:nvSpPr>
        <p:spPr bwMode="auto">
          <a:xfrm>
            <a:off x="7213600" y="2725738"/>
            <a:ext cx="1422400" cy="11811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29" name="Line 37"/>
          <p:cNvSpPr>
            <a:spLocks noChangeShapeType="1"/>
          </p:cNvSpPr>
          <p:nvPr/>
        </p:nvSpPr>
        <p:spPr bwMode="auto">
          <a:xfrm flipV="1">
            <a:off x="7010400" y="2133600"/>
            <a:ext cx="2336800" cy="11826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0" name="Line 38"/>
          <p:cNvSpPr>
            <a:spLocks noChangeShapeType="1"/>
          </p:cNvSpPr>
          <p:nvPr/>
        </p:nvSpPr>
        <p:spPr bwMode="auto">
          <a:xfrm>
            <a:off x="7010400" y="3352800"/>
            <a:ext cx="11176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1" name="Line 39"/>
          <p:cNvSpPr>
            <a:spLocks noChangeShapeType="1"/>
          </p:cNvSpPr>
          <p:nvPr/>
        </p:nvSpPr>
        <p:spPr bwMode="auto">
          <a:xfrm flipV="1">
            <a:off x="7010400" y="2770188"/>
            <a:ext cx="2540000" cy="5826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2" name="Line 40"/>
          <p:cNvSpPr>
            <a:spLocks noChangeShapeType="1"/>
          </p:cNvSpPr>
          <p:nvPr/>
        </p:nvSpPr>
        <p:spPr bwMode="auto">
          <a:xfrm>
            <a:off x="7721600" y="2171700"/>
            <a:ext cx="1524000" cy="5715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3" name="Line 41"/>
          <p:cNvSpPr>
            <a:spLocks noChangeShapeType="1"/>
          </p:cNvSpPr>
          <p:nvPr/>
        </p:nvSpPr>
        <p:spPr bwMode="auto">
          <a:xfrm>
            <a:off x="7721601" y="2171700"/>
            <a:ext cx="1714500" cy="1182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4" name="Line 42"/>
          <p:cNvSpPr>
            <a:spLocks noChangeShapeType="1"/>
          </p:cNvSpPr>
          <p:nvPr/>
        </p:nvSpPr>
        <p:spPr bwMode="auto">
          <a:xfrm>
            <a:off x="7721601" y="2171700"/>
            <a:ext cx="1714500" cy="1182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5" name="Line 43"/>
          <p:cNvSpPr>
            <a:spLocks noChangeShapeType="1"/>
          </p:cNvSpPr>
          <p:nvPr/>
        </p:nvSpPr>
        <p:spPr bwMode="auto">
          <a:xfrm>
            <a:off x="7721601" y="2171700"/>
            <a:ext cx="1714500" cy="11826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6" name="Line 44"/>
          <p:cNvSpPr>
            <a:spLocks noChangeShapeType="1"/>
          </p:cNvSpPr>
          <p:nvPr/>
        </p:nvSpPr>
        <p:spPr bwMode="auto">
          <a:xfrm>
            <a:off x="7721601" y="2171700"/>
            <a:ext cx="1714500" cy="11826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7" name="Line 45"/>
          <p:cNvSpPr>
            <a:spLocks noChangeShapeType="1"/>
          </p:cNvSpPr>
          <p:nvPr/>
        </p:nvSpPr>
        <p:spPr bwMode="auto">
          <a:xfrm>
            <a:off x="7721601" y="2171700"/>
            <a:ext cx="1714500" cy="177323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38" name="Rectangle 46"/>
          <p:cNvSpPr>
            <a:spLocks noChangeArrowheads="1"/>
          </p:cNvSpPr>
          <p:nvPr/>
        </p:nvSpPr>
        <p:spPr bwMode="auto">
          <a:xfrm>
            <a:off x="4759570" y="792163"/>
            <a:ext cx="38016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ea typeface="宋体" charset="-122"/>
              </a:rPr>
              <a:t>multicast</a:t>
            </a:r>
            <a:r>
              <a:rPr lang="en-US" altLang="zh-CN" sz="2000">
                <a:ea typeface="宋体" charset="-122"/>
              </a:rPr>
              <a:t> </a:t>
            </a:r>
            <a:r>
              <a:rPr lang="en-US" altLang="zh-CN" sz="2000" smtClean="0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&lt;</a:t>
            </a:r>
            <a:r>
              <a:rPr lang="en-US" altLang="zh-CN" sz="1600" err="1" smtClean="0">
                <a:ea typeface="宋体" charset="-122"/>
              </a:rPr>
              <a:t>COMMIT</a:t>
            </a:r>
            <a:r>
              <a:rPr lang="en-US" altLang="zh-CN" sz="1800" err="1" smtClean="0">
                <a:ea typeface="宋体" charset="-122"/>
              </a:rPr>
              <a:t>,v,n,d,2</a:t>
            </a:r>
            <a:r>
              <a:rPr lang="en-US" altLang="zh-CN" sz="1800" smtClean="0">
                <a:ea typeface="宋体" charset="-122"/>
              </a:rPr>
              <a:t>&gt;</a:t>
            </a:r>
            <a:r>
              <a:rPr lang="el-GR" altLang="zh-CN" sz="2400" smtClean="0">
                <a:ea typeface="宋体" charset="-122"/>
              </a:rPr>
              <a:t>σ</a:t>
            </a:r>
            <a:r>
              <a:rPr lang="en-US" altLang="zh-CN" sz="1800" smtClean="0">
                <a:ea typeface="宋体" charset="-122"/>
              </a:rPr>
              <a:t>2</a:t>
            </a:r>
            <a:r>
              <a:rPr lang="en-US" altLang="zh-CN" smtClean="0">
                <a:ea typeface="宋体" charset="-122"/>
              </a:rPr>
              <a:t></a:t>
            </a:r>
            <a:endParaRPr lang="en-US" altLang="zh-CN" sz="1400">
              <a:ea typeface="宋体" charset="-122"/>
            </a:endParaRPr>
          </a:p>
        </p:txBody>
      </p:sp>
      <p:sp>
        <p:nvSpPr>
          <p:cNvPr id="264240" name="Rectangle 48"/>
          <p:cNvSpPr>
            <a:spLocks noChangeArrowheads="1"/>
          </p:cNvSpPr>
          <p:nvPr/>
        </p:nvSpPr>
        <p:spPr bwMode="auto">
          <a:xfrm>
            <a:off x="4914901" y="4876801"/>
            <a:ext cx="56341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 sz="2800" smtClean="0">
                <a:ea typeface="宋体" charset="-122"/>
              </a:rPr>
              <a:t>node </a:t>
            </a:r>
            <a:r>
              <a:rPr lang="en-US" altLang="zh-CN" sz="2800" err="1" smtClean="0">
                <a:ea typeface="宋体" charset="-122"/>
              </a:rPr>
              <a:t>i</a:t>
            </a:r>
            <a:r>
              <a:rPr lang="en-US" altLang="zh-CN" sz="2800" smtClean="0">
                <a:ea typeface="宋体" charset="-122"/>
              </a:rPr>
              <a:t> </a:t>
            </a:r>
            <a:r>
              <a:rPr lang="en-US" altLang="zh-CN" sz="2800">
                <a:ea typeface="宋体" charset="-122"/>
              </a:rPr>
              <a:t>collect </a:t>
            </a:r>
            <a:r>
              <a:rPr lang="en-US" altLang="zh-CN" sz="2800" err="1">
                <a:solidFill>
                  <a:srgbClr val="00B050"/>
                </a:solidFill>
                <a:ea typeface="宋体" charset="-122"/>
              </a:rPr>
              <a:t>2f+1</a:t>
            </a:r>
            <a:r>
              <a:rPr lang="en-US" altLang="zh-CN" sz="2800">
                <a:solidFill>
                  <a:srgbClr val="00B050"/>
                </a:solidFill>
                <a:ea typeface="宋体" charset="-122"/>
              </a:rPr>
              <a:t> matching commits</a:t>
            </a:r>
            <a:endParaRPr lang="en-US" altLang="zh-CN" sz="2000" i="1">
              <a:solidFill>
                <a:srgbClr val="00B050"/>
              </a:solidFill>
              <a:ea typeface="宋体" charset="-122"/>
            </a:endParaRPr>
          </a:p>
        </p:txBody>
      </p:sp>
      <p:sp>
        <p:nvSpPr>
          <p:cNvPr id="264241" name="Freeform 49"/>
          <p:cNvSpPr>
            <a:spLocks/>
          </p:cNvSpPr>
          <p:nvPr/>
        </p:nvSpPr>
        <p:spPr bwMode="auto">
          <a:xfrm flipH="1">
            <a:off x="6925733" y="1447800"/>
            <a:ext cx="101600" cy="1905000"/>
          </a:xfrm>
          <a:custGeom>
            <a:avLst/>
            <a:gdLst/>
            <a:ahLst/>
            <a:cxnLst>
              <a:cxn ang="0">
                <a:pos x="480" y="1248"/>
              </a:cxn>
              <a:cxn ang="0">
                <a:pos x="240" y="672"/>
              </a:cxn>
              <a:cxn ang="0">
                <a:pos x="0" y="0"/>
              </a:cxn>
            </a:cxnLst>
            <a:rect l="0" t="0" r="r" b="b"/>
            <a:pathLst>
              <a:path w="480" h="1248">
                <a:moveTo>
                  <a:pt x="480" y="1248"/>
                </a:moveTo>
                <a:cubicBezTo>
                  <a:pt x="400" y="1064"/>
                  <a:pt x="320" y="880"/>
                  <a:pt x="240" y="672"/>
                </a:cubicBezTo>
                <a:cubicBezTo>
                  <a:pt x="160" y="464"/>
                  <a:pt x="80" y="232"/>
                  <a:pt x="0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2" name="Freeform 50"/>
          <p:cNvSpPr>
            <a:spLocks/>
          </p:cNvSpPr>
          <p:nvPr/>
        </p:nvSpPr>
        <p:spPr bwMode="auto">
          <a:xfrm>
            <a:off x="2641600" y="2120900"/>
            <a:ext cx="2963333" cy="2298700"/>
          </a:xfrm>
          <a:custGeom>
            <a:avLst/>
            <a:gdLst/>
            <a:ahLst/>
            <a:cxnLst>
              <a:cxn ang="0">
                <a:pos x="912" y="0"/>
              </a:cxn>
              <a:cxn ang="0">
                <a:pos x="816" y="1248"/>
              </a:cxn>
              <a:cxn ang="0">
                <a:pos x="0" y="1488"/>
              </a:cxn>
            </a:cxnLst>
            <a:rect l="0" t="0" r="r" b="b"/>
            <a:pathLst>
              <a:path w="968" h="1496">
                <a:moveTo>
                  <a:pt x="912" y="0"/>
                </a:moveTo>
                <a:cubicBezTo>
                  <a:pt x="940" y="500"/>
                  <a:pt x="968" y="1000"/>
                  <a:pt x="816" y="1248"/>
                </a:cubicBezTo>
                <a:cubicBezTo>
                  <a:pt x="664" y="1496"/>
                  <a:pt x="332" y="1492"/>
                  <a:pt x="0" y="1488"/>
                </a:cubicBezTo>
              </a:path>
            </a:pathLst>
          </a:custGeom>
          <a:noFill/>
          <a:ln w="9525" cap="flat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3" name="Freeform 51"/>
          <p:cNvSpPr>
            <a:spLocks/>
          </p:cNvSpPr>
          <p:nvPr/>
        </p:nvSpPr>
        <p:spPr bwMode="auto">
          <a:xfrm>
            <a:off x="2641600" y="2743200"/>
            <a:ext cx="3149600" cy="1752600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912" y="960"/>
              </a:cxn>
              <a:cxn ang="0">
                <a:pos x="0" y="1104"/>
              </a:cxn>
            </a:cxnLst>
            <a:rect l="0" t="0" r="r" b="b"/>
            <a:pathLst>
              <a:path w="1152" h="1144">
                <a:moveTo>
                  <a:pt x="1152" y="0"/>
                </a:moveTo>
                <a:cubicBezTo>
                  <a:pt x="1128" y="388"/>
                  <a:pt x="1104" y="776"/>
                  <a:pt x="912" y="960"/>
                </a:cubicBezTo>
                <a:cubicBezTo>
                  <a:pt x="720" y="1144"/>
                  <a:pt x="360" y="1124"/>
                  <a:pt x="0" y="1104"/>
                </a:cubicBezTo>
              </a:path>
            </a:pathLst>
          </a:custGeom>
          <a:noFill/>
          <a:ln w="9525" cap="flat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4" name="Line 52"/>
          <p:cNvSpPr>
            <a:spLocks noChangeShapeType="1"/>
          </p:cNvSpPr>
          <p:nvPr/>
        </p:nvSpPr>
        <p:spPr bwMode="auto">
          <a:xfrm flipH="1">
            <a:off x="6096000" y="1524000"/>
            <a:ext cx="0" cy="281940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5" name="Freeform 53"/>
          <p:cNvSpPr>
            <a:spLocks/>
          </p:cNvSpPr>
          <p:nvPr/>
        </p:nvSpPr>
        <p:spPr bwMode="auto">
          <a:xfrm>
            <a:off x="2641600" y="3352800"/>
            <a:ext cx="2607733" cy="1066800"/>
          </a:xfrm>
          <a:custGeom>
            <a:avLst/>
            <a:gdLst/>
            <a:ahLst/>
            <a:cxnLst>
              <a:cxn ang="0">
                <a:pos x="768" y="0"/>
              </a:cxn>
              <a:cxn ang="0">
                <a:pos x="672" y="528"/>
              </a:cxn>
              <a:cxn ang="0">
                <a:pos x="0" y="720"/>
              </a:cxn>
            </a:cxnLst>
            <a:rect l="0" t="0" r="r" b="b"/>
            <a:pathLst>
              <a:path w="800" h="720">
                <a:moveTo>
                  <a:pt x="768" y="0"/>
                </a:moveTo>
                <a:cubicBezTo>
                  <a:pt x="784" y="204"/>
                  <a:pt x="800" y="408"/>
                  <a:pt x="672" y="528"/>
                </a:cubicBezTo>
                <a:cubicBezTo>
                  <a:pt x="544" y="648"/>
                  <a:pt x="272" y="684"/>
                  <a:pt x="0" y="720"/>
                </a:cubicBezTo>
              </a:path>
            </a:pathLst>
          </a:custGeom>
          <a:noFill/>
          <a:ln w="9525" cap="flat">
            <a:solidFill>
              <a:schemeClr val="hlink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6" name="Freeform 54"/>
          <p:cNvSpPr>
            <a:spLocks/>
          </p:cNvSpPr>
          <p:nvPr/>
        </p:nvSpPr>
        <p:spPr bwMode="auto">
          <a:xfrm>
            <a:off x="8636000" y="2133600"/>
            <a:ext cx="1761067" cy="2819400"/>
          </a:xfrm>
          <a:custGeom>
            <a:avLst/>
            <a:gdLst/>
            <a:ahLst/>
            <a:cxnLst>
              <a:cxn ang="0">
                <a:pos x="768" y="0"/>
              </a:cxn>
              <a:cxn ang="0">
                <a:pos x="528" y="1056"/>
              </a:cxn>
              <a:cxn ang="0">
                <a:pos x="0" y="1488"/>
              </a:cxn>
            </a:cxnLst>
            <a:rect l="0" t="0" r="r" b="b"/>
            <a:pathLst>
              <a:path w="768" h="1488">
                <a:moveTo>
                  <a:pt x="768" y="0"/>
                </a:moveTo>
                <a:cubicBezTo>
                  <a:pt x="712" y="404"/>
                  <a:pt x="656" y="808"/>
                  <a:pt x="528" y="1056"/>
                </a:cubicBezTo>
                <a:cubicBezTo>
                  <a:pt x="400" y="1304"/>
                  <a:pt x="200" y="1396"/>
                  <a:pt x="0" y="148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7" name="Freeform 55"/>
          <p:cNvSpPr>
            <a:spLocks/>
          </p:cNvSpPr>
          <p:nvPr/>
        </p:nvSpPr>
        <p:spPr bwMode="auto">
          <a:xfrm>
            <a:off x="8636000" y="2730500"/>
            <a:ext cx="1947333" cy="2222500"/>
          </a:xfrm>
          <a:custGeom>
            <a:avLst/>
            <a:gdLst/>
            <a:ahLst/>
            <a:cxnLst>
              <a:cxn ang="0">
                <a:pos x="912" y="0"/>
              </a:cxn>
              <a:cxn ang="0">
                <a:pos x="816" y="528"/>
              </a:cxn>
              <a:cxn ang="0">
                <a:pos x="576" y="912"/>
              </a:cxn>
              <a:cxn ang="0">
                <a:pos x="0" y="1152"/>
              </a:cxn>
            </a:cxnLst>
            <a:rect l="0" t="0" r="r" b="b"/>
            <a:pathLst>
              <a:path w="912" h="1152">
                <a:moveTo>
                  <a:pt x="912" y="0"/>
                </a:moveTo>
                <a:cubicBezTo>
                  <a:pt x="892" y="188"/>
                  <a:pt x="872" y="376"/>
                  <a:pt x="816" y="528"/>
                </a:cubicBezTo>
                <a:cubicBezTo>
                  <a:pt x="760" y="680"/>
                  <a:pt x="712" y="808"/>
                  <a:pt x="576" y="912"/>
                </a:cubicBezTo>
                <a:cubicBezTo>
                  <a:pt x="440" y="1016"/>
                  <a:pt x="220" y="1084"/>
                  <a:pt x="0" y="115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8" name="Freeform 56"/>
          <p:cNvSpPr>
            <a:spLocks/>
          </p:cNvSpPr>
          <p:nvPr/>
        </p:nvSpPr>
        <p:spPr bwMode="auto">
          <a:xfrm>
            <a:off x="8636000" y="3340100"/>
            <a:ext cx="2133600" cy="1612900"/>
          </a:xfrm>
          <a:custGeom>
            <a:avLst/>
            <a:gdLst/>
            <a:ahLst/>
            <a:cxnLst>
              <a:cxn ang="0">
                <a:pos x="1008" y="0"/>
              </a:cxn>
              <a:cxn ang="0">
                <a:pos x="816" y="528"/>
              </a:cxn>
              <a:cxn ang="0">
                <a:pos x="0" y="768"/>
              </a:cxn>
            </a:cxnLst>
            <a:rect l="0" t="0" r="r" b="b"/>
            <a:pathLst>
              <a:path w="1008" h="768">
                <a:moveTo>
                  <a:pt x="1008" y="0"/>
                </a:moveTo>
                <a:cubicBezTo>
                  <a:pt x="996" y="200"/>
                  <a:pt x="984" y="400"/>
                  <a:pt x="816" y="528"/>
                </a:cubicBezTo>
                <a:cubicBezTo>
                  <a:pt x="648" y="656"/>
                  <a:pt x="324" y="712"/>
                  <a:pt x="0" y="76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49" name="Line 57"/>
          <p:cNvSpPr>
            <a:spLocks noChangeShapeType="1"/>
          </p:cNvSpPr>
          <p:nvPr/>
        </p:nvSpPr>
        <p:spPr bwMode="auto">
          <a:xfrm flipH="1">
            <a:off x="3657600" y="1524000"/>
            <a:ext cx="0" cy="2819400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50" name="AutoShape 58"/>
          <p:cNvSpPr>
            <a:spLocks/>
          </p:cNvSpPr>
          <p:nvPr/>
        </p:nvSpPr>
        <p:spPr bwMode="auto">
          <a:xfrm rot="-5400000">
            <a:off x="8083064" y="3851031"/>
            <a:ext cx="117231" cy="3153506"/>
          </a:xfrm>
          <a:prstGeom prst="leftBrace">
            <a:avLst>
              <a:gd name="adj1" fmla="val 136111"/>
              <a:gd name="adj2" fmla="val 50000"/>
            </a:avLst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51" name="Text Box 59"/>
          <p:cNvSpPr txBox="1">
            <a:spLocks noChangeArrowheads="1"/>
          </p:cNvSpPr>
          <p:nvPr/>
        </p:nvSpPr>
        <p:spPr bwMode="auto">
          <a:xfrm>
            <a:off x="5892639" y="5492872"/>
            <a:ext cx="462671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committed-local(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m,v,n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, 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i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)</a:t>
            </a:r>
            <a:r>
              <a:rPr lang="zh-CN" altLang="en-US" sz="2800" b="1" i="1" smtClean="0">
                <a:solidFill>
                  <a:schemeClr val="tx2"/>
                </a:solidFill>
                <a:ea typeface="宋体" charset="-122"/>
              </a:rPr>
              <a:t>为真</a:t>
            </a:r>
            <a:endParaRPr lang="en-US" altLang="zh-CN" sz="2800" b="1" i="1" smtClean="0">
              <a:solidFill>
                <a:schemeClr val="tx2"/>
              </a:solidFill>
              <a:ea typeface="宋体" charset="-122"/>
            </a:endParaRPr>
          </a:p>
          <a:p>
            <a:r>
              <a:rPr lang="zh-CN" altLang="en-US" sz="2800" b="1" i="1" smtClean="0">
                <a:solidFill>
                  <a:schemeClr val="tx2"/>
                </a:solidFill>
                <a:ea typeface="宋体" charset="-122"/>
              </a:rPr>
              <a:t>可以真正</a:t>
            </a:r>
            <a:r>
              <a:rPr lang="en-US" altLang="zh-CN" sz="2800" b="1" i="1" err="1" smtClean="0">
                <a:solidFill>
                  <a:schemeClr val="tx2"/>
                </a:solidFill>
                <a:ea typeface="宋体" charset="-122"/>
              </a:rPr>
              <a:t>exexute</a:t>
            </a:r>
            <a:r>
              <a:rPr lang="en-US" altLang="zh-CN" sz="2800" b="1" i="1" smtClean="0">
                <a:solidFill>
                  <a:schemeClr val="tx2"/>
                </a:solidFill>
                <a:ea typeface="宋体" charset="-122"/>
              </a:rPr>
              <a:t>(m)</a:t>
            </a:r>
            <a:endParaRPr lang="en-US" altLang="zh-CN">
              <a:ea typeface="宋体" charset="-122"/>
            </a:endParaRPr>
          </a:p>
        </p:txBody>
      </p:sp>
      <p:sp>
        <p:nvSpPr>
          <p:cNvPr id="264252" name="Line 60"/>
          <p:cNvSpPr>
            <a:spLocks noChangeShapeType="1"/>
          </p:cNvSpPr>
          <p:nvPr/>
        </p:nvSpPr>
        <p:spPr bwMode="auto">
          <a:xfrm flipV="1">
            <a:off x="10566400" y="1524000"/>
            <a:ext cx="304800" cy="609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53" name="Line 61"/>
          <p:cNvSpPr>
            <a:spLocks noChangeShapeType="1"/>
          </p:cNvSpPr>
          <p:nvPr/>
        </p:nvSpPr>
        <p:spPr bwMode="auto">
          <a:xfrm flipV="1">
            <a:off x="10769600" y="1524000"/>
            <a:ext cx="508000" cy="1219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54" name="Line 62"/>
          <p:cNvSpPr>
            <a:spLocks noChangeShapeType="1"/>
          </p:cNvSpPr>
          <p:nvPr/>
        </p:nvSpPr>
        <p:spPr bwMode="auto">
          <a:xfrm flipV="1">
            <a:off x="11074400" y="1524000"/>
            <a:ext cx="609600" cy="1828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55" name="Text Box 63"/>
          <p:cNvSpPr txBox="1">
            <a:spLocks noChangeArrowheads="1"/>
          </p:cNvSpPr>
          <p:nvPr/>
        </p:nvSpPr>
        <p:spPr bwMode="auto">
          <a:xfrm>
            <a:off x="10488084" y="1144588"/>
            <a:ext cx="821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2"/>
                </a:solidFill>
                <a:ea typeface="宋体" charset="-122"/>
              </a:rPr>
              <a:t>replies</a:t>
            </a:r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7"/>
          <p:cNvGrpSpPr/>
          <p:nvPr/>
        </p:nvGrpSpPr>
        <p:grpSpPr>
          <a:xfrm>
            <a:off x="2506345" y="1533208"/>
            <a:ext cx="4892675" cy="531177"/>
            <a:chOff x="2117271" y="1047061"/>
            <a:chExt cx="4893130" cy="531378"/>
          </a:xfrm>
        </p:grpSpPr>
        <p:sp>
          <p:nvSpPr>
            <p:cNvPr id="37" name="MH_Number_1">
              <a:hlinkClick r:id="rId17" action="ppaction://hlinksldjump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117271" y="104706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01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3" name="MH_Entry_1">
              <a:hlinkClick r:id="rId17" action="ppaction://hlinksldjump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15651" y="105913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优化和取舍</a:t>
              </a:r>
            </a:p>
          </p:txBody>
        </p:sp>
      </p:grpSp>
      <p:grpSp>
        <p:nvGrpSpPr>
          <p:cNvPr id="10243" name="组合 6"/>
          <p:cNvGrpSpPr/>
          <p:nvPr/>
        </p:nvGrpSpPr>
        <p:grpSpPr>
          <a:xfrm>
            <a:off x="2506345" y="2420620"/>
            <a:ext cx="4892675" cy="518795"/>
            <a:chOff x="2117271" y="1957631"/>
            <a:chExt cx="4893130" cy="519308"/>
          </a:xfrm>
        </p:grpSpPr>
        <p:sp>
          <p:nvSpPr>
            <p:cNvPr id="41" name="MH_Entry_2">
              <a:hlinkClick r:id="" action="ppaction://noaction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815651" y="195763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从</a:t>
              </a:r>
              <a:r>
                <a:rPr kumimoji="0" lang="en-US" altLang="zh-CN" sz="2000" b="0" i="0" u="none" strike="noStrike" kern="1200" cap="none" spc="200" normalizeH="0" baseline="0" noProof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PBFT</a:t>
              </a:r>
              <a:r>
                <a:rPr kumimoji="0" lang="zh-CN" altLang="en-US" sz="2000" b="0" i="0" u="none" strike="noStrike" kern="1200" cap="none" spc="2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开始</a:t>
              </a:r>
            </a:p>
          </p:txBody>
        </p:sp>
        <p:sp>
          <p:nvSpPr>
            <p:cNvPr id="63" name="MH_Number_2">
              <a:hlinkClick r:id="" action="ppaction://noaction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17271" y="195763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02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grpSp>
        <p:nvGrpSpPr>
          <p:cNvPr id="10244" name="组合 5"/>
          <p:cNvGrpSpPr/>
          <p:nvPr/>
        </p:nvGrpSpPr>
        <p:grpSpPr>
          <a:xfrm>
            <a:off x="2506345" y="3295650"/>
            <a:ext cx="4892675" cy="518795"/>
            <a:chOff x="2117271" y="2868201"/>
            <a:chExt cx="4893130" cy="519308"/>
          </a:xfrm>
        </p:grpSpPr>
        <p:sp>
          <p:nvSpPr>
            <p:cNvPr id="44" name="MH_Entry_3">
              <a:hlinkClick r:id="" action="ppaction://noaction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815651" y="286820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共识算法的优化</a:t>
              </a:r>
            </a:p>
          </p:txBody>
        </p:sp>
        <p:sp>
          <p:nvSpPr>
            <p:cNvPr id="64" name="MH_Number_3">
              <a:hlinkClick r:id="" action="ppaction://noaction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17271" y="286820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03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sp>
        <p:nvSpPr>
          <p:cNvPr id="26" name="MH_Others_1"/>
          <p:cNvSpPr/>
          <p:nvPr>
            <p:custDataLst>
              <p:tags r:id="rId2"/>
            </p:custDataLst>
          </p:nvPr>
        </p:nvSpPr>
        <p:spPr>
          <a:xfrm rot="16200000">
            <a:off x="7881938" y="2928938"/>
            <a:ext cx="2997200" cy="1012825"/>
          </a:xfrm>
          <a:prstGeom prst="rect">
            <a:avLst/>
          </a:prstGeom>
        </p:spPr>
        <p:txBody>
          <a:bodyPr wrap="none" anchor="ctr" anchorCtr="0">
            <a:noAutofit/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50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50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CONTENTS</a:t>
            </a:r>
            <a:endParaRPr kumimoji="0" lang="zh-CN" altLang="en-US" sz="2800" b="0" i="0" u="none" strike="noStrike" kern="1200" cap="none" spc="50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0247" name="MH_Others_2"/>
          <p:cNvSpPr txBox="1"/>
          <p:nvPr>
            <p:custDataLst>
              <p:tags r:id="rId3"/>
            </p:custDataLst>
          </p:nvPr>
        </p:nvSpPr>
        <p:spPr>
          <a:xfrm>
            <a:off x="9745663" y="2112963"/>
            <a:ext cx="1074737" cy="2635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 eaLnBrk="1" hangingPunct="1"/>
            <a:r>
              <a:rPr lang="zh-CN" altLang="en-US" sz="6000" b="1">
                <a:solidFill>
                  <a:schemeClr val="accent2"/>
                </a:solidFill>
                <a:latin typeface="Arial" charset="0"/>
                <a:ea typeface="黑体" pitchFamily="49" charset="-122"/>
              </a:rPr>
              <a:t>目录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  <p:grpSp>
        <p:nvGrpSpPr>
          <p:cNvPr id="4" name="组合 7"/>
          <p:cNvGrpSpPr/>
          <p:nvPr/>
        </p:nvGrpSpPr>
        <p:grpSpPr>
          <a:xfrm>
            <a:off x="2506345" y="4170680"/>
            <a:ext cx="4892675" cy="530860"/>
            <a:chOff x="2117271" y="1047061"/>
            <a:chExt cx="4893130" cy="531378"/>
          </a:xfrm>
        </p:grpSpPr>
        <p:sp>
          <p:nvSpPr>
            <p:cNvPr id="5" name="MH_Number_1">
              <a:hlinkClick r:id="rId17" action="ppaction://hlinksldjump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2117271" y="104706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04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  <p:sp>
          <p:nvSpPr>
            <p:cNvPr id="6" name="MH_Entry_1">
              <a:hlinkClick r:id="rId17" action="ppaction://hlinksldjump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2815651" y="105913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分离关注点</a:t>
              </a:r>
              <a:endParaRPr kumimoji="0" lang="en-US" altLang="zh-CN" sz="2000" b="0" i="0" u="none" strike="noStrike" kern="1200" cap="none" spc="20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506345" y="5057775"/>
            <a:ext cx="4892675" cy="518795"/>
            <a:chOff x="2117271" y="1957631"/>
            <a:chExt cx="4893130" cy="519308"/>
          </a:xfrm>
        </p:grpSpPr>
        <p:sp>
          <p:nvSpPr>
            <p:cNvPr id="8" name="MH_Entry_2">
              <a:hlinkClick r:id="" action="ppaction://noaction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2815651" y="195763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分片</a:t>
              </a:r>
            </a:p>
          </p:txBody>
        </p:sp>
        <p:sp>
          <p:nvSpPr>
            <p:cNvPr id="9" name="MH_Number_2">
              <a:hlinkClick r:id="" action="ppaction://noaction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2117271" y="195763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05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</p:grpSp>
      <p:grpSp>
        <p:nvGrpSpPr>
          <p:cNvPr id="10" name="组合 5"/>
          <p:cNvGrpSpPr/>
          <p:nvPr/>
        </p:nvGrpSpPr>
        <p:grpSpPr>
          <a:xfrm>
            <a:off x="2506345" y="5932805"/>
            <a:ext cx="4892675" cy="518795"/>
            <a:chOff x="2117271" y="2868201"/>
            <a:chExt cx="4893130" cy="519308"/>
          </a:xfrm>
        </p:grpSpPr>
        <p:sp>
          <p:nvSpPr>
            <p:cNvPr id="11" name="MH_Entry_3">
              <a:hlinkClick r:id="" action="ppaction://noaction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15651" y="2868201"/>
              <a:ext cx="4194750" cy="519308"/>
            </a:xfrm>
            <a:prstGeom prst="roundRect">
              <a:avLst>
                <a:gd name="adj" fmla="val 91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20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+mn-cs"/>
                </a:rPr>
                <a:t>闪电网络和状态通道</a:t>
              </a:r>
            </a:p>
          </p:txBody>
        </p:sp>
        <p:sp>
          <p:nvSpPr>
            <p:cNvPr id="12" name="MH_Number_3">
              <a:hlinkClick r:id="" action="ppaction://noaction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2117271" y="2868201"/>
              <a:ext cx="519660" cy="519308"/>
            </a:xfrm>
            <a:prstGeom prst="roundRect">
              <a:avLst>
                <a:gd name="adj" fmla="val 761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黑体" pitchFamily="49" charset="-122"/>
                  <a:cs typeface="Times New Roman" pitchFamily="18" charset="0"/>
                </a:rPr>
                <a:t>06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Times New Roman" pitchFamily="18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Commit Phase</a:t>
            </a:r>
            <a:r>
              <a:rPr lang="zh-CN" altLang="en-US" smtClean="0"/>
              <a:t>的原理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定义：如果 </a:t>
            </a:r>
            <a:r>
              <a:rPr lang="en-US" altLang="zh-CN" smtClean="0"/>
              <a:t>prepared(m, v, n, </a:t>
            </a:r>
            <a:r>
              <a:rPr lang="en-US" altLang="zh-CN" err="1" smtClean="0"/>
              <a:t>i</a:t>
            </a:r>
            <a:r>
              <a:rPr lang="en-US" altLang="zh-CN" smtClean="0"/>
              <a:t>) </a:t>
            </a:r>
            <a:r>
              <a:rPr lang="zh-CN" altLang="en-US" smtClean="0"/>
              <a:t>为真，且节点</a:t>
            </a:r>
            <a:r>
              <a:rPr lang="en-US" altLang="zh-CN" err="1" smtClean="0"/>
              <a:t>i</a:t>
            </a:r>
            <a:r>
              <a:rPr lang="zh-CN" altLang="en-US" smtClean="0"/>
              <a:t>已经接受 </a:t>
            </a:r>
            <a:r>
              <a:rPr lang="en-US" altLang="zh-CN" err="1" smtClean="0"/>
              <a:t>2f+1</a:t>
            </a:r>
            <a:r>
              <a:rPr lang="en-US" altLang="zh-CN" smtClean="0"/>
              <a:t> </a:t>
            </a:r>
            <a:r>
              <a:rPr lang="zh-CN" altLang="en-US" smtClean="0"/>
              <a:t>个</a:t>
            </a:r>
            <a:r>
              <a:rPr lang="en-US" altLang="zh-CN" smtClean="0"/>
              <a:t>commits</a:t>
            </a:r>
            <a:r>
              <a:rPr lang="zh-CN" altLang="en-US" smtClean="0"/>
              <a:t>（可能包括其自己发出的</a:t>
            </a:r>
            <a:r>
              <a:rPr lang="en-US" altLang="zh-CN" smtClean="0"/>
              <a:t>commit</a:t>
            </a:r>
            <a:r>
              <a:rPr lang="zh-CN" altLang="en-US" smtClean="0"/>
              <a:t>消息）</a:t>
            </a:r>
            <a:r>
              <a:rPr lang="en-US" altLang="zh-CN" smtClean="0"/>
              <a:t>→  </a:t>
            </a:r>
            <a:r>
              <a:rPr lang="zh-CN" altLang="en-US" smtClean="0"/>
              <a:t>谓词</a:t>
            </a:r>
            <a:r>
              <a:rPr lang="en-US" altLang="zh-CN" err="1" smtClean="0"/>
              <a:t>committed_local</a:t>
            </a:r>
            <a:r>
              <a:rPr lang="en-US" altLang="zh-CN" smtClean="0"/>
              <a:t>(m, v, n, </a:t>
            </a:r>
            <a:r>
              <a:rPr lang="en-US" altLang="zh-CN" err="1" smtClean="0"/>
              <a:t>i</a:t>
            </a:r>
            <a:r>
              <a:rPr lang="en-US" altLang="zh-CN" smtClean="0"/>
              <a:t>) </a:t>
            </a:r>
            <a:r>
              <a:rPr lang="zh-CN" altLang="en-US" smtClean="0"/>
              <a:t>为真</a:t>
            </a:r>
            <a:endParaRPr lang="en-US" altLang="zh-CN" smtClean="0"/>
          </a:p>
          <a:p>
            <a:pPr>
              <a:buNone/>
            </a:pPr>
            <a:endParaRPr lang="en-US" altLang="zh-CN" smtClean="0"/>
          </a:p>
          <a:p>
            <a:r>
              <a:rPr lang="zh-CN" altLang="en-US" smtClean="0"/>
              <a:t>如果某正确节点</a:t>
            </a:r>
            <a:r>
              <a:rPr lang="en-US" altLang="zh-CN" err="1" smtClean="0"/>
              <a:t>i</a:t>
            </a:r>
            <a:r>
              <a:rPr lang="zh-CN" altLang="en-US" smtClean="0"/>
              <a:t>上</a:t>
            </a:r>
            <a:r>
              <a:rPr lang="en-US" altLang="zh-CN" err="1" smtClean="0"/>
              <a:t>committed_local</a:t>
            </a:r>
            <a:r>
              <a:rPr lang="en-US" altLang="zh-CN" smtClean="0"/>
              <a:t>(m, v, n, </a:t>
            </a:r>
            <a:r>
              <a:rPr lang="en-US" altLang="zh-CN" err="1" smtClean="0"/>
              <a:t>i</a:t>
            </a:r>
            <a:r>
              <a:rPr lang="en-US" altLang="zh-CN" smtClean="0"/>
              <a:t>)</a:t>
            </a:r>
            <a:r>
              <a:rPr lang="zh-CN" altLang="en-US" smtClean="0"/>
              <a:t>为真，则存在某个由</a:t>
            </a:r>
            <a:r>
              <a:rPr lang="en-US" altLang="zh-CN" err="1" smtClean="0"/>
              <a:t>f+1</a:t>
            </a:r>
            <a:r>
              <a:rPr lang="zh-CN" altLang="en-US" smtClean="0"/>
              <a:t>个正确节点构成的集合，其中任意节点</a:t>
            </a:r>
            <a:r>
              <a:rPr lang="en-US" altLang="zh-CN" smtClean="0"/>
              <a:t>j</a:t>
            </a:r>
            <a:r>
              <a:rPr lang="zh-CN" altLang="en-US" smtClean="0"/>
              <a:t>上都有</a:t>
            </a:r>
            <a:r>
              <a:rPr lang="en-US" altLang="zh-CN" smtClean="0"/>
              <a:t>prepared(m, v, n, j)</a:t>
            </a:r>
            <a:r>
              <a:rPr lang="zh-CN" altLang="en-US" smtClean="0"/>
              <a:t>为真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这是因为：</a:t>
            </a:r>
            <a:r>
              <a:rPr lang="en-US" altLang="zh-CN" err="1" smtClean="0"/>
              <a:t>2f+1</a:t>
            </a:r>
            <a:r>
              <a:rPr lang="zh-CN" altLang="en-US" smtClean="0"/>
              <a:t>个一致的</a:t>
            </a:r>
            <a:r>
              <a:rPr lang="en-US" altLang="zh-CN" smtClean="0"/>
              <a:t>commit</a:t>
            </a:r>
            <a:r>
              <a:rPr lang="zh-CN" altLang="en-US" smtClean="0"/>
              <a:t>消息至少有</a:t>
            </a:r>
            <a:r>
              <a:rPr lang="en-US" altLang="zh-CN" err="1" smtClean="0"/>
              <a:t>f+1</a:t>
            </a:r>
            <a:r>
              <a:rPr lang="zh-CN" altLang="en-US" smtClean="0"/>
              <a:t>个是正确节点发出，而其根据定义是按协议运转的，因此这</a:t>
            </a:r>
            <a:r>
              <a:rPr lang="en-US" altLang="zh-CN" err="1" smtClean="0"/>
              <a:t>f+1</a:t>
            </a:r>
            <a:r>
              <a:rPr lang="zh-CN" altLang="en-US" smtClean="0"/>
              <a:t>个正确节点一定已经</a:t>
            </a:r>
            <a:r>
              <a:rPr lang="en-US" altLang="zh-CN" smtClean="0"/>
              <a:t>prepared</a:t>
            </a:r>
            <a:r>
              <a:rPr lang="zh-CN" altLang="en-US" smtClean="0"/>
              <a:t>为真</a:t>
            </a:r>
            <a:r>
              <a:rPr lang="en-US" altLang="zh-CN" smtClean="0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Commit Phase</a:t>
            </a:r>
            <a:r>
              <a:rPr lang="zh-CN" altLang="en-US" smtClean="0"/>
              <a:t>的作用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如果正确节点</a:t>
            </a:r>
            <a:r>
              <a:rPr lang="en-US" altLang="zh-CN" err="1" smtClean="0"/>
              <a:t>i</a:t>
            </a:r>
            <a:r>
              <a:rPr lang="en-US" altLang="zh-CN" smtClean="0"/>
              <a:t> </a:t>
            </a:r>
            <a:r>
              <a:rPr lang="zh-CN" altLang="en-US" smtClean="0"/>
              <a:t>上 </a:t>
            </a:r>
            <a:r>
              <a:rPr lang="en-US" altLang="zh-CN" err="1" smtClean="0"/>
              <a:t>committed_local</a:t>
            </a:r>
            <a:r>
              <a:rPr lang="en-US" altLang="zh-CN" smtClean="0"/>
              <a:t>(m, v, n, </a:t>
            </a:r>
            <a:r>
              <a:rPr lang="en-US" altLang="zh-CN" err="1" smtClean="0"/>
              <a:t>i</a:t>
            </a:r>
            <a:r>
              <a:rPr lang="en-US" altLang="zh-CN" smtClean="0"/>
              <a:t>)</a:t>
            </a:r>
            <a:r>
              <a:rPr lang="zh-CN" altLang="en-US" smtClean="0"/>
              <a:t>为真，意味着节点</a:t>
            </a:r>
            <a:r>
              <a:rPr lang="en-US" altLang="zh-CN" err="1" smtClean="0"/>
              <a:t>i</a:t>
            </a:r>
            <a:r>
              <a:rPr lang="zh-CN" altLang="en-US" smtClean="0"/>
              <a:t>可以确信包括自己在内一共有</a:t>
            </a:r>
            <a:r>
              <a:rPr lang="en-US" altLang="zh-CN" err="1" smtClean="0"/>
              <a:t>f+1</a:t>
            </a:r>
            <a:r>
              <a:rPr lang="zh-CN" altLang="en-US" smtClean="0"/>
              <a:t>个正确节点已经认定在</a:t>
            </a:r>
            <a:r>
              <a:rPr lang="en-US" altLang="zh-CN" smtClean="0"/>
              <a:t>view v</a:t>
            </a:r>
            <a:r>
              <a:rPr lang="zh-CN" altLang="en-US" smtClean="0"/>
              <a:t>中，在</a:t>
            </a:r>
            <a:r>
              <a:rPr lang="en-US" altLang="zh-CN" smtClean="0"/>
              <a:t> </a:t>
            </a:r>
            <a:r>
              <a:rPr lang="en-US" altLang="zh-CN" err="1" smtClean="0"/>
              <a:t>seq</a:t>
            </a:r>
            <a:r>
              <a:rPr lang="en-US" altLang="zh-CN" smtClean="0"/>
              <a:t>=n</a:t>
            </a:r>
            <a:r>
              <a:rPr lang="zh-CN" altLang="en-US" smtClean="0"/>
              <a:t>的位置上排定的是</a:t>
            </a:r>
            <a:r>
              <a:rPr lang="en-US" altLang="zh-CN" smtClean="0"/>
              <a:t>m</a:t>
            </a:r>
          </a:p>
          <a:p>
            <a:endParaRPr lang="en-US" altLang="zh-CN" smtClean="0"/>
          </a:p>
          <a:p>
            <a:r>
              <a:rPr lang="zh-CN" altLang="en-US" smtClean="0"/>
              <a:t>因为有</a:t>
            </a:r>
            <a:r>
              <a:rPr lang="en-US" altLang="zh-CN" err="1" smtClean="0"/>
              <a:t>f+1</a:t>
            </a:r>
            <a:r>
              <a:rPr lang="zh-CN" altLang="en-US" smtClean="0"/>
              <a:t>个正确节点，而最多只会有</a:t>
            </a:r>
            <a:r>
              <a:rPr lang="en-US" altLang="zh-CN" smtClean="0"/>
              <a:t>f</a:t>
            </a:r>
            <a:r>
              <a:rPr lang="zh-CN" altLang="en-US" smtClean="0"/>
              <a:t>个错误节点（崩溃也是拜占庭错误的一种表现），所以即使出现崩溃，这部分信息也已得到妥善保存</a:t>
            </a:r>
            <a:endParaRPr lang="en-US" altLang="zh-CN" smtClean="0"/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execute</a:t>
            </a:r>
            <a:r>
              <a:rPr lang="zh-CN" altLang="en-US" smtClean="0"/>
              <a:t>和</a:t>
            </a:r>
            <a:r>
              <a:rPr lang="en-US" altLang="zh-CN" smtClean="0"/>
              <a:t>checkpoint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节点</a:t>
            </a:r>
            <a:r>
              <a:rPr lang="en-US" altLang="zh-CN" err="1" smtClean="0"/>
              <a:t>i</a:t>
            </a:r>
            <a:r>
              <a:rPr lang="zh-CN" altLang="en-US" smtClean="0"/>
              <a:t>的</a:t>
            </a:r>
            <a:r>
              <a:rPr lang="en-US" altLang="zh-CN" err="1" smtClean="0"/>
              <a:t>committed_local</a:t>
            </a:r>
            <a:r>
              <a:rPr lang="zh-CN" altLang="en-US" smtClean="0"/>
              <a:t>为真后，节点</a:t>
            </a:r>
            <a:r>
              <a:rPr lang="en-US" altLang="zh-CN" err="1" smtClean="0"/>
              <a:t>i</a:t>
            </a:r>
            <a:r>
              <a:rPr lang="zh-CN" altLang="en-US" smtClean="0"/>
              <a:t>就可以执行</a:t>
            </a:r>
            <a:r>
              <a:rPr lang="en-US" altLang="zh-CN" smtClean="0"/>
              <a:t>m</a:t>
            </a:r>
            <a:r>
              <a:rPr lang="zh-CN" altLang="en-US" smtClean="0"/>
              <a:t>，改变应用状态，并向</a:t>
            </a:r>
            <a:r>
              <a:rPr lang="en-US" altLang="zh-CN" smtClean="0"/>
              <a:t>client</a:t>
            </a:r>
            <a:r>
              <a:rPr lang="zh-CN" altLang="en-US" smtClean="0"/>
              <a:t>发送</a:t>
            </a:r>
            <a:r>
              <a:rPr lang="en-US" altLang="zh-CN" smtClean="0"/>
              <a:t>reply</a:t>
            </a:r>
          </a:p>
          <a:p>
            <a:endParaRPr lang="en-US" altLang="zh-CN" smtClean="0"/>
          </a:p>
          <a:p>
            <a:r>
              <a:rPr lang="en-US" altLang="zh-CN" smtClean="0"/>
              <a:t>n mod K == 0 </a:t>
            </a:r>
            <a:r>
              <a:rPr lang="zh-CN" altLang="en-US" smtClean="0"/>
              <a:t>时，节点</a:t>
            </a:r>
            <a:r>
              <a:rPr lang="en-US" altLang="zh-CN" err="1" smtClean="0"/>
              <a:t>i</a:t>
            </a:r>
            <a:r>
              <a:rPr lang="zh-CN" altLang="en-US" smtClean="0"/>
              <a:t>在执行完</a:t>
            </a:r>
            <a:r>
              <a:rPr lang="en-US" altLang="zh-CN" smtClean="0"/>
              <a:t>m</a:t>
            </a:r>
            <a:r>
              <a:rPr lang="zh-CN" altLang="en-US" smtClean="0"/>
              <a:t>后，</a:t>
            </a:r>
            <a:endParaRPr lang="en-US" altLang="zh-CN" smtClean="0"/>
          </a:p>
          <a:p>
            <a:pPr>
              <a:buNone/>
            </a:pPr>
            <a:r>
              <a:rPr lang="en-US" altLang="zh-CN" smtClean="0"/>
              <a:t>         - </a:t>
            </a:r>
            <a:r>
              <a:rPr lang="zh-CN" altLang="en-US" smtClean="0"/>
              <a:t>组播</a:t>
            </a:r>
            <a:r>
              <a:rPr lang="en-US" altLang="zh-CN" smtClean="0"/>
              <a:t>&lt;CHECKPOINT, n, D(</a:t>
            </a:r>
            <a:r>
              <a:rPr lang="en-US" altLang="zh-CN" err="1" smtClean="0"/>
              <a:t>newState</a:t>
            </a:r>
            <a:r>
              <a:rPr lang="en-US" altLang="zh-CN" smtClean="0"/>
              <a:t>), </a:t>
            </a:r>
            <a:r>
              <a:rPr lang="en-US" altLang="zh-CN" err="1" smtClean="0"/>
              <a:t>i</a:t>
            </a:r>
            <a:r>
              <a:rPr lang="en-US" altLang="zh-CN" smtClean="0"/>
              <a:t>&gt;</a:t>
            </a:r>
            <a:r>
              <a:rPr lang="el-GR" altLang="zh-CN" smtClean="0"/>
              <a:t>σ</a:t>
            </a:r>
            <a:r>
              <a:rPr lang="en-US" altLang="zh-CN" sz="1600" err="1" smtClean="0"/>
              <a:t>i</a:t>
            </a:r>
            <a:r>
              <a:rPr lang="en-US" altLang="zh-CN" smtClean="0"/>
              <a:t>, </a:t>
            </a:r>
            <a:r>
              <a:rPr lang="zh-CN" altLang="en-US" smtClean="0"/>
              <a:t>此</a:t>
            </a:r>
            <a:r>
              <a:rPr lang="en-US" altLang="zh-CN" err="1" smtClean="0"/>
              <a:t>newState</a:t>
            </a:r>
            <a:r>
              <a:rPr lang="zh-CN" altLang="en-US" smtClean="0"/>
              <a:t>叫做</a:t>
            </a:r>
            <a:r>
              <a:rPr lang="en-US" altLang="zh-CN" smtClean="0"/>
              <a:t>checkpoint</a:t>
            </a:r>
          </a:p>
          <a:p>
            <a:pPr>
              <a:buNone/>
            </a:pPr>
            <a:r>
              <a:rPr lang="en-US" altLang="zh-CN" smtClean="0"/>
              <a:t>         - </a:t>
            </a:r>
            <a:r>
              <a:rPr lang="zh-CN" altLang="en-US" smtClean="0"/>
              <a:t>每个节点若对同一个</a:t>
            </a:r>
            <a:r>
              <a:rPr lang="en-US" altLang="zh-CN" smtClean="0"/>
              <a:t>n</a:t>
            </a:r>
            <a:r>
              <a:rPr lang="zh-CN" altLang="en-US" smtClean="0"/>
              <a:t>看到</a:t>
            </a:r>
            <a:r>
              <a:rPr lang="en-US" altLang="zh-CN" err="1" smtClean="0"/>
              <a:t>2f+1</a:t>
            </a:r>
            <a:r>
              <a:rPr lang="zh-CN" altLang="en-US" smtClean="0"/>
              <a:t>个来自不同节点、摘要一致的</a:t>
            </a:r>
            <a:r>
              <a:rPr lang="en-US" altLang="zh-CN" smtClean="0"/>
              <a:t>CHECKPOINT</a:t>
            </a:r>
            <a:r>
              <a:rPr lang="zh-CN" altLang="en-US" smtClean="0"/>
              <a:t>消息，这</a:t>
            </a:r>
            <a:r>
              <a:rPr lang="en-US" altLang="zh-CN" err="1" smtClean="0"/>
              <a:t>2f+1</a:t>
            </a:r>
            <a:r>
              <a:rPr lang="zh-CN" altLang="en-US" smtClean="0"/>
              <a:t>个消息就构成一个对此</a:t>
            </a:r>
            <a:r>
              <a:rPr lang="en-US" altLang="zh-CN" smtClean="0"/>
              <a:t>checkpoint</a:t>
            </a:r>
            <a:r>
              <a:rPr lang="zh-CN" altLang="en-US" smtClean="0"/>
              <a:t>的</a:t>
            </a:r>
            <a:r>
              <a:rPr lang="en-US" altLang="zh-CN" smtClean="0"/>
              <a:t>proof</a:t>
            </a:r>
            <a:r>
              <a:rPr lang="zh-CN" altLang="en-US" smtClean="0"/>
              <a:t>，保存此</a:t>
            </a:r>
            <a:r>
              <a:rPr lang="en-US" altLang="zh-CN" smtClean="0"/>
              <a:t>proof</a:t>
            </a:r>
            <a:r>
              <a:rPr lang="zh-CN" altLang="en-US" smtClean="0"/>
              <a:t>。有</a:t>
            </a:r>
            <a:r>
              <a:rPr lang="en-US" altLang="zh-CN" smtClean="0"/>
              <a:t>proof</a:t>
            </a:r>
            <a:r>
              <a:rPr lang="zh-CN" altLang="en-US" smtClean="0"/>
              <a:t>的</a:t>
            </a:r>
            <a:r>
              <a:rPr lang="en-US" altLang="zh-CN" smtClean="0"/>
              <a:t>checkpoint</a:t>
            </a:r>
            <a:r>
              <a:rPr lang="zh-CN" altLang="en-US" smtClean="0"/>
              <a:t>叫做</a:t>
            </a:r>
            <a:r>
              <a:rPr lang="en-US" altLang="zh-CN" smtClean="0"/>
              <a:t>stable checkpoint</a:t>
            </a:r>
            <a:endParaRPr lang="zh-CN" altLang="en-US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reply</a:t>
            </a:r>
            <a:r>
              <a:rPr lang="zh-CN" altLang="en-US" smtClean="0"/>
              <a:t>的处理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client</a:t>
            </a:r>
            <a:r>
              <a:rPr lang="zh-CN" altLang="en-US" smtClean="0"/>
              <a:t> 只需要收到 </a:t>
            </a:r>
            <a:r>
              <a:rPr lang="en-US" altLang="zh-CN" err="1" smtClean="0"/>
              <a:t>f+1</a:t>
            </a:r>
            <a:r>
              <a:rPr lang="en-US" altLang="zh-CN" smtClean="0"/>
              <a:t> </a:t>
            </a:r>
            <a:r>
              <a:rPr lang="zh-CN" altLang="en-US" smtClean="0"/>
              <a:t>个来自不同节点的相同结果，就可以确认此结果是正确的操作结果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因为</a:t>
            </a:r>
            <a:r>
              <a:rPr lang="en-US" altLang="zh-CN" err="1" smtClean="0"/>
              <a:t>f+1</a:t>
            </a:r>
            <a:r>
              <a:rPr lang="zh-CN" altLang="en-US" smtClean="0"/>
              <a:t>个节点中最多有</a:t>
            </a:r>
            <a:r>
              <a:rPr lang="en-US" altLang="zh-CN" smtClean="0"/>
              <a:t>f</a:t>
            </a:r>
            <a:r>
              <a:rPr lang="zh-CN" altLang="en-US" smtClean="0"/>
              <a:t>个坏节点，所以此结果至少由</a:t>
            </a:r>
            <a:r>
              <a:rPr lang="en-US" altLang="zh-CN" smtClean="0"/>
              <a:t>1</a:t>
            </a:r>
            <a:r>
              <a:rPr lang="zh-CN" altLang="en-US" smtClean="0"/>
              <a:t>个好节点提供，因此这个结果是可信的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6277" y="410308"/>
            <a:ext cx="10363200" cy="679938"/>
          </a:xfrm>
        </p:spPr>
        <p:txBody>
          <a:bodyPr/>
          <a:lstStyle/>
          <a:p>
            <a:r>
              <a:rPr lang="en-US" altLang="zh-CN">
                <a:ea typeface="宋体" charset="-122"/>
              </a:rPr>
              <a:t>Garbage </a:t>
            </a:r>
            <a:r>
              <a:rPr lang="en-US" altLang="zh-CN" smtClean="0">
                <a:ea typeface="宋体" charset="-122"/>
              </a:rPr>
              <a:t>Collection</a:t>
            </a:r>
            <a:r>
              <a:rPr lang="zh-CN" altLang="en-US" smtClean="0">
                <a:ea typeface="宋体" charset="-122"/>
              </a:rPr>
              <a:t>：协议内置的优化</a:t>
            </a:r>
            <a:endParaRPr lang="en-US" altLang="zh-CN">
              <a:ea typeface="宋体" charset="-122"/>
            </a:endParaRP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11887200" cy="5328138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</a:pPr>
            <a:r>
              <a:rPr lang="en-US" altLang="zh-CN">
                <a:ea typeface="宋体" charset="-122"/>
              </a:rPr>
              <a:t>Truncate log with </a:t>
            </a:r>
            <a:r>
              <a:rPr lang="en-US" altLang="zh-CN" b="1">
                <a:solidFill>
                  <a:schemeClr val="tx2"/>
                </a:solidFill>
                <a:ea typeface="宋体" charset="-122"/>
              </a:rPr>
              <a:t>certificate</a:t>
            </a:r>
            <a:r>
              <a:rPr lang="en-US" altLang="zh-CN">
                <a:solidFill>
                  <a:schemeClr val="tx2"/>
                </a:solidFill>
                <a:ea typeface="宋体" charset="-122"/>
              </a:rPr>
              <a:t>:</a:t>
            </a:r>
            <a:r>
              <a:rPr lang="en-US" altLang="zh-CN" sz="2800">
                <a:solidFill>
                  <a:schemeClr val="tx2"/>
                </a:solidFill>
                <a:ea typeface="宋体" charset="-12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ea typeface="宋体" charset="-122"/>
                <a:sym typeface="Symbol" pitchFamily="18" charset="2"/>
              </a:rPr>
              <a:t>periodically checkpoint state (</a:t>
            </a:r>
            <a:r>
              <a:rPr lang="en-US" altLang="zh-CN" sz="2800" b="1">
                <a:solidFill>
                  <a:schemeClr val="accent2"/>
                </a:solidFill>
                <a:ea typeface="宋体" charset="-122"/>
                <a:sym typeface="Symbol" pitchFamily="18" charset="2"/>
              </a:rPr>
              <a:t>K</a:t>
            </a:r>
            <a:r>
              <a:rPr lang="en-US" altLang="zh-CN" sz="2800">
                <a:ea typeface="宋体" charset="-122"/>
                <a:sym typeface="Symbol" pitchFamily="18" charset="2"/>
              </a:rPr>
              <a:t>) </a:t>
            </a:r>
          </a:p>
          <a:p>
            <a:pPr>
              <a:lnSpc>
                <a:spcPct val="90000"/>
              </a:lnSpc>
            </a:pPr>
            <a:r>
              <a:rPr lang="en-US" altLang="zh-CN" sz="2800">
                <a:ea typeface="宋体" charset="-122"/>
              </a:rPr>
              <a:t>multicast </a:t>
            </a:r>
            <a:r>
              <a:rPr lang="en-US" altLang="zh-CN" sz="2800">
                <a:ea typeface="宋体" charset="-122"/>
                <a:sym typeface="Symbol" pitchFamily="18" charset="2"/>
              </a:rPr>
              <a:t></a:t>
            </a:r>
            <a:r>
              <a:rPr lang="en-US" altLang="zh-CN" sz="2000" err="1">
                <a:ea typeface="宋体" charset="-122"/>
                <a:sym typeface="Symbol" pitchFamily="18" charset="2"/>
              </a:rPr>
              <a:t>CHECKPOINT</a:t>
            </a:r>
            <a:r>
              <a:rPr lang="en-US" altLang="zh-CN" sz="2400" err="1">
                <a:ea typeface="宋体" charset="-122"/>
                <a:sym typeface="Symbol" pitchFamily="18" charset="2"/>
              </a:rPr>
              <a:t>,n,</a:t>
            </a:r>
            <a:r>
              <a:rPr lang="en-US" altLang="zh-CN" sz="2000" err="1">
                <a:ea typeface="宋体" charset="-122"/>
                <a:sym typeface="Symbol" pitchFamily="18" charset="2"/>
              </a:rPr>
              <a:t>D</a:t>
            </a:r>
            <a:r>
              <a:rPr lang="en-US" altLang="zh-CN" sz="2400">
                <a:ea typeface="宋体" charset="-122"/>
                <a:sym typeface="Symbol" pitchFamily="18" charset="2"/>
              </a:rPr>
              <a:t>(checkpoint),</a:t>
            </a:r>
            <a:r>
              <a:rPr lang="en-US" altLang="zh-CN" sz="2400" err="1">
                <a:ea typeface="宋体" charset="-122"/>
                <a:sym typeface="Symbol" pitchFamily="18" charset="2"/>
              </a:rPr>
              <a:t>i</a:t>
            </a:r>
            <a:r>
              <a:rPr lang="en-US" altLang="zh-CN" sz="2800" smtClean="0">
                <a:ea typeface="宋体" charset="-122"/>
                <a:sym typeface="Symbol" pitchFamily="18" charset="2"/>
              </a:rPr>
              <a:t></a:t>
            </a:r>
            <a:r>
              <a:rPr lang="el-GR" altLang="zh-CN" sz="2800" smtClean="0">
                <a:ea typeface="宋体" charset="-122"/>
                <a:sym typeface="Symbol" pitchFamily="18" charset="2"/>
              </a:rPr>
              <a:t>σ</a:t>
            </a:r>
            <a:r>
              <a:rPr lang="en-US" altLang="zh-CN" sz="2800" err="1" smtClean="0">
                <a:ea typeface="宋体" charset="-122"/>
                <a:sym typeface="Symbol" pitchFamily="18" charset="2"/>
              </a:rPr>
              <a:t>i</a:t>
            </a:r>
            <a:endParaRPr lang="en-US" altLang="zh-CN"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>
                <a:ea typeface="宋体" charset="-122"/>
              </a:rPr>
              <a:t>all collect</a:t>
            </a:r>
            <a:r>
              <a:rPr lang="en-US" altLang="zh-CN" sz="2800">
                <a:solidFill>
                  <a:schemeClr val="tx2"/>
                </a:solidFill>
                <a:ea typeface="宋体" charset="-122"/>
              </a:rPr>
              <a:t> </a:t>
            </a:r>
            <a:r>
              <a:rPr lang="en-US" altLang="zh-CN" sz="2800" i="1" err="1">
                <a:solidFill>
                  <a:schemeClr val="tx2"/>
                </a:solidFill>
                <a:ea typeface="宋体" charset="-122"/>
                <a:sym typeface="Symbol" pitchFamily="18" charset="2"/>
              </a:rPr>
              <a:t>2f+1</a:t>
            </a:r>
            <a:r>
              <a:rPr lang="en-US" altLang="zh-CN" sz="2800" i="1">
                <a:solidFill>
                  <a:schemeClr val="tx2"/>
                </a:solidFill>
                <a:ea typeface="宋体" charset="-122"/>
                <a:sym typeface="Symbol" pitchFamily="18" charset="2"/>
              </a:rPr>
              <a:t> </a:t>
            </a:r>
            <a:r>
              <a:rPr lang="en-US" altLang="zh-CN" sz="2800">
                <a:solidFill>
                  <a:schemeClr val="tx2"/>
                </a:solidFill>
                <a:ea typeface="宋体" charset="-122"/>
                <a:sym typeface="Symbol" pitchFamily="18" charset="2"/>
              </a:rPr>
              <a:t>checkpoint messages</a:t>
            </a:r>
            <a:r>
              <a:rPr lang="en-US" altLang="zh-CN" sz="2800">
                <a:ea typeface="宋体" charset="-122"/>
              </a:rPr>
              <a:t> </a:t>
            </a:r>
          </a:p>
          <a:p>
            <a:pPr>
              <a:lnSpc>
                <a:spcPct val="830000"/>
              </a:lnSpc>
              <a:buFontTx/>
              <a:buNone/>
            </a:pPr>
            <a:r>
              <a:rPr lang="en-US" altLang="zh-CN" sz="2800" b="1">
                <a:ea typeface="宋体" charset="-122"/>
                <a:sym typeface="Symbol" pitchFamily="18" charset="2"/>
              </a:rPr>
              <a:t>send checkpoint in view-changes</a:t>
            </a:r>
            <a:endParaRPr lang="en-US" altLang="zh-CN" sz="2800">
              <a:ea typeface="宋体" charset="-122"/>
              <a:sym typeface="Symbol" pitchFamily="18" charset="2"/>
            </a:endParaRPr>
          </a:p>
        </p:txBody>
      </p:sp>
      <p:sp>
        <p:nvSpPr>
          <p:cNvPr id="268292" name="Freeform 4"/>
          <p:cNvSpPr>
            <a:spLocks/>
          </p:cNvSpPr>
          <p:nvPr/>
        </p:nvSpPr>
        <p:spPr bwMode="auto">
          <a:xfrm>
            <a:off x="9262533" y="1905001"/>
            <a:ext cx="2523067" cy="15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92" y="10"/>
              </a:cxn>
            </a:cxnLst>
            <a:rect l="0" t="0" r="r" b="b"/>
            <a:pathLst>
              <a:path w="1192" h="10">
                <a:moveTo>
                  <a:pt x="0" y="0"/>
                </a:moveTo>
                <a:lnTo>
                  <a:pt x="1192" y="1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293" name="Freeform 5"/>
          <p:cNvSpPr>
            <a:spLocks/>
          </p:cNvSpPr>
          <p:nvPr/>
        </p:nvSpPr>
        <p:spPr bwMode="auto">
          <a:xfrm>
            <a:off x="9262533" y="2247901"/>
            <a:ext cx="2523067" cy="11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92" y="7"/>
              </a:cxn>
            </a:cxnLst>
            <a:rect l="0" t="0" r="r" b="b"/>
            <a:pathLst>
              <a:path w="1192" h="7">
                <a:moveTo>
                  <a:pt x="0" y="0"/>
                </a:moveTo>
                <a:lnTo>
                  <a:pt x="1192" y="7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294" name="Freeform 6"/>
          <p:cNvSpPr>
            <a:spLocks/>
          </p:cNvSpPr>
          <p:nvPr/>
        </p:nvSpPr>
        <p:spPr bwMode="auto">
          <a:xfrm>
            <a:off x="9296400" y="2578100"/>
            <a:ext cx="2489200" cy="19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76" y="12"/>
              </a:cxn>
            </a:cxnLst>
            <a:rect l="0" t="0" r="r" b="b"/>
            <a:pathLst>
              <a:path w="1176" h="12">
                <a:moveTo>
                  <a:pt x="0" y="0"/>
                </a:moveTo>
                <a:lnTo>
                  <a:pt x="1176" y="12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295" name="Freeform 7"/>
          <p:cNvSpPr>
            <a:spLocks/>
          </p:cNvSpPr>
          <p:nvPr/>
        </p:nvSpPr>
        <p:spPr bwMode="auto">
          <a:xfrm>
            <a:off x="9296400" y="2921000"/>
            <a:ext cx="2489200" cy="12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76" y="8"/>
              </a:cxn>
            </a:cxnLst>
            <a:rect l="0" t="0" r="r" b="b"/>
            <a:pathLst>
              <a:path w="1176" h="8">
                <a:moveTo>
                  <a:pt x="0" y="0"/>
                </a:moveTo>
                <a:lnTo>
                  <a:pt x="1176" y="8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469967" y="1909763"/>
            <a:ext cx="1151467" cy="1009650"/>
            <a:chOff x="2715" y="1828"/>
            <a:chExt cx="645" cy="962"/>
          </a:xfrm>
        </p:grpSpPr>
        <p:sp>
          <p:nvSpPr>
            <p:cNvPr id="268297" name="Line 9"/>
            <p:cNvSpPr>
              <a:spLocks noChangeShapeType="1"/>
            </p:cNvSpPr>
            <p:nvPr/>
          </p:nvSpPr>
          <p:spPr bwMode="auto">
            <a:xfrm>
              <a:off x="2715" y="2149"/>
              <a:ext cx="645" cy="34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298" name="Line 10"/>
            <p:cNvSpPr>
              <a:spLocks noChangeShapeType="1"/>
            </p:cNvSpPr>
            <p:nvPr/>
          </p:nvSpPr>
          <p:spPr bwMode="auto">
            <a:xfrm flipV="1">
              <a:off x="2715" y="1828"/>
              <a:ext cx="553" cy="32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299" name="Line 11"/>
            <p:cNvSpPr>
              <a:spLocks noChangeShapeType="1"/>
            </p:cNvSpPr>
            <p:nvPr/>
          </p:nvSpPr>
          <p:spPr bwMode="auto">
            <a:xfrm>
              <a:off x="2715" y="2149"/>
              <a:ext cx="645" cy="64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9937751" y="1914525"/>
            <a:ext cx="950383" cy="1036638"/>
            <a:chOff x="2400" y="1828"/>
            <a:chExt cx="1152" cy="992"/>
          </a:xfrm>
        </p:grpSpPr>
        <p:sp>
          <p:nvSpPr>
            <p:cNvPr id="268301" name="Line 13"/>
            <p:cNvSpPr>
              <a:spLocks noChangeShapeType="1"/>
            </p:cNvSpPr>
            <p:nvPr/>
          </p:nvSpPr>
          <p:spPr bwMode="auto">
            <a:xfrm flipV="1">
              <a:off x="2400" y="1828"/>
              <a:ext cx="1060" cy="64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2" name="Line 14"/>
            <p:cNvSpPr>
              <a:spLocks noChangeShapeType="1"/>
            </p:cNvSpPr>
            <p:nvPr/>
          </p:nvSpPr>
          <p:spPr bwMode="auto">
            <a:xfrm>
              <a:off x="2400" y="2489"/>
              <a:ext cx="507" cy="33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3" name="Line 15"/>
            <p:cNvSpPr>
              <a:spLocks noChangeShapeType="1"/>
            </p:cNvSpPr>
            <p:nvPr/>
          </p:nvSpPr>
          <p:spPr bwMode="auto">
            <a:xfrm flipV="1">
              <a:off x="2400" y="2173"/>
              <a:ext cx="1152" cy="3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0075333" y="1935164"/>
            <a:ext cx="1026584" cy="1006475"/>
            <a:chOff x="3120" y="1849"/>
            <a:chExt cx="777" cy="962"/>
          </a:xfrm>
        </p:grpSpPr>
        <p:sp>
          <p:nvSpPr>
            <p:cNvPr id="268305" name="Line 17"/>
            <p:cNvSpPr>
              <a:spLocks noChangeShapeType="1"/>
            </p:cNvSpPr>
            <p:nvPr/>
          </p:nvSpPr>
          <p:spPr bwMode="auto">
            <a:xfrm>
              <a:off x="3120" y="1849"/>
              <a:ext cx="691" cy="31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6" name="Line 18"/>
            <p:cNvSpPr>
              <a:spLocks noChangeShapeType="1"/>
            </p:cNvSpPr>
            <p:nvPr/>
          </p:nvSpPr>
          <p:spPr bwMode="auto">
            <a:xfrm>
              <a:off x="3120" y="1849"/>
              <a:ext cx="777" cy="64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7" name="Line 19"/>
            <p:cNvSpPr>
              <a:spLocks noChangeShapeType="1"/>
            </p:cNvSpPr>
            <p:nvPr/>
          </p:nvSpPr>
          <p:spPr bwMode="auto">
            <a:xfrm>
              <a:off x="3120" y="1849"/>
              <a:ext cx="777" cy="64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8" name="Line 20"/>
            <p:cNvSpPr>
              <a:spLocks noChangeShapeType="1"/>
            </p:cNvSpPr>
            <p:nvPr/>
          </p:nvSpPr>
          <p:spPr bwMode="auto">
            <a:xfrm>
              <a:off x="3120" y="1849"/>
              <a:ext cx="777" cy="64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09" name="Line 21"/>
            <p:cNvSpPr>
              <a:spLocks noChangeShapeType="1"/>
            </p:cNvSpPr>
            <p:nvPr/>
          </p:nvSpPr>
          <p:spPr bwMode="auto">
            <a:xfrm>
              <a:off x="3120" y="1849"/>
              <a:ext cx="777" cy="64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8310" name="Line 22"/>
            <p:cNvSpPr>
              <a:spLocks noChangeShapeType="1"/>
            </p:cNvSpPr>
            <p:nvPr/>
          </p:nvSpPr>
          <p:spPr bwMode="auto">
            <a:xfrm>
              <a:off x="3120" y="1849"/>
              <a:ext cx="777" cy="96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68311" name="Rectangle 23"/>
          <p:cNvSpPr>
            <a:spLocks noChangeArrowheads="1"/>
          </p:cNvSpPr>
          <p:nvPr/>
        </p:nvSpPr>
        <p:spPr bwMode="auto">
          <a:xfrm>
            <a:off x="5384800" y="2795588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zh-CN" altLang="zh-CN" sz="1400"/>
          </a:p>
        </p:txBody>
      </p:sp>
      <p:sp>
        <p:nvSpPr>
          <p:cNvPr id="268313" name="Freeform 25"/>
          <p:cNvSpPr>
            <a:spLocks/>
          </p:cNvSpPr>
          <p:nvPr/>
        </p:nvSpPr>
        <p:spPr bwMode="auto">
          <a:xfrm>
            <a:off x="2235201" y="4927600"/>
            <a:ext cx="670983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170" y="1"/>
              </a:cxn>
            </a:cxnLst>
            <a:rect l="0" t="0" r="r" b="b"/>
            <a:pathLst>
              <a:path w="3170" h="1">
                <a:moveTo>
                  <a:pt x="0" y="0"/>
                </a:moveTo>
                <a:lnTo>
                  <a:pt x="3170" y="1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14" name="Line 26"/>
          <p:cNvSpPr>
            <a:spLocks noChangeShapeType="1"/>
          </p:cNvSpPr>
          <p:nvPr/>
        </p:nvSpPr>
        <p:spPr bwMode="auto">
          <a:xfrm>
            <a:off x="4881033" y="4927600"/>
            <a:ext cx="2743200" cy="0"/>
          </a:xfrm>
          <a:prstGeom prst="line">
            <a:avLst/>
          </a:prstGeom>
          <a:noFill/>
          <a:ln w="2032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15" name="Text Box 27"/>
          <p:cNvSpPr txBox="1">
            <a:spLocks noChangeArrowheads="1"/>
          </p:cNvSpPr>
          <p:nvPr/>
        </p:nvSpPr>
        <p:spPr bwMode="auto">
          <a:xfrm>
            <a:off x="5698067" y="4332288"/>
            <a:ext cx="6992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ea typeface="宋体" charset="-122"/>
              </a:rPr>
              <a:t>Log</a:t>
            </a:r>
            <a:endParaRPr lang="en-US" altLang="zh-CN">
              <a:ea typeface="宋体" charset="-122"/>
            </a:endParaRPr>
          </a:p>
        </p:txBody>
      </p:sp>
      <p:sp>
        <p:nvSpPr>
          <p:cNvPr id="268316" name="Text Box 28"/>
          <p:cNvSpPr txBox="1">
            <a:spLocks noChangeArrowheads="1"/>
          </p:cNvSpPr>
          <p:nvPr/>
        </p:nvSpPr>
        <p:spPr bwMode="auto">
          <a:xfrm>
            <a:off x="4722285" y="4916488"/>
            <a:ext cx="3770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tx2"/>
                </a:solidFill>
                <a:ea typeface="宋体" charset="-122"/>
              </a:rPr>
              <a:t>h</a:t>
            </a:r>
            <a:endParaRPr lang="en-US" altLang="zh-CN" b="1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268317" name="Rectangle 29"/>
          <p:cNvSpPr>
            <a:spLocks noChangeArrowheads="1"/>
          </p:cNvSpPr>
          <p:nvPr/>
        </p:nvSpPr>
        <p:spPr bwMode="auto">
          <a:xfrm>
            <a:off x="6443133" y="4902201"/>
            <a:ext cx="13420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accent2"/>
                </a:solidFill>
                <a:ea typeface="宋体" charset="-122"/>
              </a:rPr>
              <a:t>H</a:t>
            </a:r>
            <a:r>
              <a:rPr lang="en-US" altLang="zh-CN" sz="2800" b="1">
                <a:solidFill>
                  <a:schemeClr val="tx2"/>
                </a:solidFill>
                <a:ea typeface="宋体" charset="-122"/>
              </a:rPr>
              <a:t>=h</a:t>
            </a:r>
            <a:r>
              <a:rPr lang="en-US" altLang="zh-CN" sz="2800">
                <a:ea typeface="宋体" charset="-122"/>
              </a:rPr>
              <a:t>+</a:t>
            </a:r>
            <a:r>
              <a:rPr lang="en-US" altLang="zh-CN" sz="2800" b="1">
                <a:solidFill>
                  <a:schemeClr val="accent2"/>
                </a:solidFill>
                <a:ea typeface="宋体" charset="-122"/>
              </a:rPr>
              <a:t>2K</a:t>
            </a:r>
            <a:endParaRPr lang="en-US" altLang="zh-CN" sz="2000" b="1">
              <a:solidFill>
                <a:schemeClr val="accent2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268318" name="Text Box 30"/>
          <p:cNvSpPr txBox="1">
            <a:spLocks noChangeArrowheads="1"/>
          </p:cNvSpPr>
          <p:nvPr/>
        </p:nvSpPr>
        <p:spPr bwMode="auto">
          <a:xfrm>
            <a:off x="2088174" y="3816839"/>
            <a:ext cx="45633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ea typeface="宋体" charset="-122"/>
              </a:rPr>
              <a:t>discard </a:t>
            </a:r>
            <a:r>
              <a:rPr lang="en-US" altLang="zh-CN" b="1" smtClean="0">
                <a:ea typeface="宋体" charset="-122"/>
              </a:rPr>
              <a:t>messages in log and older </a:t>
            </a:r>
            <a:r>
              <a:rPr lang="en-US" altLang="zh-CN" b="1">
                <a:ea typeface="宋体" charset="-122"/>
              </a:rPr>
              <a:t>checkpoints</a:t>
            </a:r>
            <a:endParaRPr lang="en-US" altLang="zh-CN">
              <a:ea typeface="宋体" charset="-122"/>
            </a:endParaRPr>
          </a:p>
        </p:txBody>
      </p:sp>
      <p:sp>
        <p:nvSpPr>
          <p:cNvPr id="268319" name="Freeform 31"/>
          <p:cNvSpPr>
            <a:spLocks/>
          </p:cNvSpPr>
          <p:nvPr/>
        </p:nvSpPr>
        <p:spPr bwMode="auto">
          <a:xfrm>
            <a:off x="4576234" y="4279900"/>
            <a:ext cx="649817" cy="6477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96" y="144"/>
              </a:cxn>
              <a:cxn ang="0">
                <a:pos x="336" y="0"/>
              </a:cxn>
            </a:cxnLst>
            <a:rect l="0" t="0" r="r" b="b"/>
            <a:pathLst>
              <a:path w="336" h="288">
                <a:moveTo>
                  <a:pt x="0" y="288"/>
                </a:moveTo>
                <a:cubicBezTo>
                  <a:pt x="20" y="240"/>
                  <a:pt x="40" y="192"/>
                  <a:pt x="96" y="144"/>
                </a:cubicBezTo>
                <a:cubicBezTo>
                  <a:pt x="152" y="96"/>
                  <a:pt x="244" y="48"/>
                  <a:pt x="336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20" name="Freeform 32"/>
          <p:cNvSpPr>
            <a:spLocks/>
          </p:cNvSpPr>
          <p:nvPr/>
        </p:nvSpPr>
        <p:spPr bwMode="auto">
          <a:xfrm flipH="1" flipV="1">
            <a:off x="8494184" y="4927600"/>
            <a:ext cx="548216" cy="457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2" y="96"/>
              </a:cxn>
              <a:cxn ang="0">
                <a:pos x="720" y="288"/>
              </a:cxn>
            </a:cxnLst>
            <a:rect l="0" t="0" r="r" b="b"/>
            <a:pathLst>
              <a:path w="720" h="288">
                <a:moveTo>
                  <a:pt x="0" y="0"/>
                </a:moveTo>
                <a:cubicBezTo>
                  <a:pt x="156" y="24"/>
                  <a:pt x="312" y="48"/>
                  <a:pt x="432" y="96"/>
                </a:cubicBezTo>
                <a:cubicBezTo>
                  <a:pt x="552" y="144"/>
                  <a:pt x="636" y="216"/>
                  <a:pt x="720" y="288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8321" name="Text Box 33"/>
          <p:cNvSpPr txBox="1">
            <a:spLocks noChangeArrowheads="1"/>
          </p:cNvSpPr>
          <p:nvPr/>
        </p:nvSpPr>
        <p:spPr bwMode="auto">
          <a:xfrm>
            <a:off x="7892886" y="5422900"/>
            <a:ext cx="34150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b="1" smtClean="0">
                <a:ea typeface="宋体" charset="-122"/>
              </a:rPr>
              <a:t>收到</a:t>
            </a:r>
            <a:r>
              <a:rPr lang="en-US" altLang="zh-CN" b="1" smtClean="0">
                <a:ea typeface="宋体" charset="-122"/>
              </a:rPr>
              <a:t>pre-prepare</a:t>
            </a:r>
            <a:r>
              <a:rPr lang="zh-CN" altLang="en-US" b="1" smtClean="0">
                <a:ea typeface="宋体" charset="-122"/>
              </a:rPr>
              <a:t>消息时就要检查</a:t>
            </a:r>
            <a:endParaRPr lang="en-US" altLang="zh-CN" b="1" smtClean="0">
              <a:ea typeface="宋体" charset="-122"/>
            </a:endParaRPr>
          </a:p>
          <a:p>
            <a:r>
              <a:rPr lang="en-US" altLang="zh-CN" b="1" smtClean="0">
                <a:ea typeface="宋体" charset="-122"/>
              </a:rPr>
              <a:t>reject </a:t>
            </a:r>
            <a:r>
              <a:rPr lang="en-US" altLang="zh-CN" b="1">
                <a:ea typeface="宋体" charset="-122"/>
              </a:rPr>
              <a:t>messages</a:t>
            </a:r>
            <a:endParaRPr lang="en-US" altLang="zh-CN">
              <a:ea typeface="宋体" charset="-122"/>
            </a:endParaRPr>
          </a:p>
        </p:txBody>
      </p:sp>
      <p:sp>
        <p:nvSpPr>
          <p:cNvPr id="268322" name="Text Box 34"/>
          <p:cNvSpPr txBox="1">
            <a:spLocks noChangeArrowheads="1"/>
          </p:cNvSpPr>
          <p:nvPr/>
        </p:nvSpPr>
        <p:spPr bwMode="auto">
          <a:xfrm>
            <a:off x="2099734" y="4615230"/>
            <a:ext cx="11368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altLang="zh-CN">
                <a:solidFill>
                  <a:schemeClr val="hlink"/>
                </a:solidFill>
                <a:ea typeface="宋体" charset="-122"/>
              </a:rPr>
              <a:t>sequence </a:t>
            </a:r>
          </a:p>
          <a:p>
            <a:pPr algn="l"/>
            <a:r>
              <a:rPr lang="en-US" altLang="zh-CN">
                <a:solidFill>
                  <a:schemeClr val="hlink"/>
                </a:solidFill>
                <a:ea typeface="宋体" charset="-122"/>
              </a:rPr>
              <a:t>numbers</a:t>
            </a:r>
            <a:endParaRPr lang="en-US" altLang="zh-CN">
              <a:ea typeface="宋体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33847" y="3751385"/>
            <a:ext cx="390378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h 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是此节点的 </a:t>
            </a:r>
            <a:r>
              <a:rPr lang="en-US" altLang="zh-CN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last stable checkpoint 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的序号</a:t>
            </a:r>
            <a:endParaRPr lang="en-US" altLang="zh-CN" sz="1400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此节点还保存在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h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和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H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之间的其他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checkpoint</a:t>
            </a:r>
          </a:p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当然还有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1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个最新状态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略说</a:t>
            </a:r>
            <a:r>
              <a:rPr lang="en-US" altLang="zh-CN" smtClean="0"/>
              <a:t>View Change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970" y="1019908"/>
            <a:ext cx="10981426" cy="5336444"/>
          </a:xfrm>
        </p:spPr>
        <p:txBody>
          <a:bodyPr/>
          <a:lstStyle/>
          <a:p>
            <a:r>
              <a:rPr lang="zh-CN" altLang="en-US" smtClean="0"/>
              <a:t>要点：改朝换代，通过构建</a:t>
            </a:r>
            <a:r>
              <a:rPr lang="en-US" altLang="zh-CN" smtClean="0"/>
              <a:t>redo list</a:t>
            </a:r>
            <a:r>
              <a:rPr lang="zh-CN" altLang="en-US" smtClean="0"/>
              <a:t>在全局恢复现场</a:t>
            </a:r>
            <a:endParaRPr lang="en-US" altLang="zh-CN" smtClean="0"/>
          </a:p>
          <a:p>
            <a:r>
              <a:rPr lang="zh-CN" altLang="en-US" smtClean="0"/>
              <a:t>代</a:t>
            </a:r>
            <a:r>
              <a:rPr lang="en-US" altLang="zh-CN" smtClean="0"/>
              <a:t>client</a:t>
            </a:r>
            <a:r>
              <a:rPr lang="zh-CN" altLang="en-US" smtClean="0"/>
              <a:t>发送给</a:t>
            </a:r>
            <a:r>
              <a:rPr lang="en-US" altLang="zh-CN" smtClean="0"/>
              <a:t>primary</a:t>
            </a:r>
            <a:r>
              <a:rPr lang="zh-CN" altLang="en-US" smtClean="0"/>
              <a:t>的消息超时未能执行，各</a:t>
            </a:r>
            <a:r>
              <a:rPr lang="en-US" altLang="zh-CN" smtClean="0"/>
              <a:t>backup</a:t>
            </a:r>
            <a:r>
              <a:rPr lang="zh-CN" altLang="en-US" smtClean="0"/>
              <a:t>会组播发送</a:t>
            </a:r>
            <a:r>
              <a:rPr lang="en-US" altLang="zh-CN" err="1" smtClean="0"/>
              <a:t>VW_CHG</a:t>
            </a:r>
            <a:endParaRPr lang="en-US" altLang="zh-CN" smtClean="0"/>
          </a:p>
          <a:p>
            <a:pPr>
              <a:buNone/>
            </a:pPr>
            <a:r>
              <a:rPr lang="en-US" altLang="zh-CN" sz="2000" smtClean="0"/>
              <a:t>	- &lt;</a:t>
            </a:r>
            <a:r>
              <a:rPr lang="en-US" altLang="zh-CN" sz="2000" err="1" smtClean="0"/>
              <a:t>VW_CHG</a:t>
            </a:r>
            <a:r>
              <a:rPr lang="en-US" altLang="zh-CN" sz="2000" smtClean="0"/>
              <a:t>, </a:t>
            </a:r>
            <a:r>
              <a:rPr lang="en-US" altLang="zh-CN" sz="2000" err="1" smtClean="0"/>
              <a:t>v+1</a:t>
            </a:r>
            <a:r>
              <a:rPr lang="en-US" altLang="zh-CN" sz="2000" smtClean="0"/>
              <a:t>, n’ of last stable state s’, {</a:t>
            </a:r>
            <a:r>
              <a:rPr lang="en-US" altLang="zh-CN" sz="2000" err="1" smtClean="0"/>
              <a:t>2f+1</a:t>
            </a:r>
            <a:r>
              <a:rPr lang="zh-CN" altLang="en-US" sz="2000" smtClean="0"/>
              <a:t>个支持</a:t>
            </a:r>
            <a:r>
              <a:rPr lang="en-US" altLang="zh-CN" sz="2000" smtClean="0"/>
              <a:t>s’</a:t>
            </a:r>
            <a:r>
              <a:rPr lang="zh-CN" altLang="en-US" sz="2000" smtClean="0"/>
              <a:t>的</a:t>
            </a:r>
            <a:r>
              <a:rPr lang="en-US" altLang="zh-CN" sz="2000" err="1" smtClean="0"/>
              <a:t>CKPT</a:t>
            </a:r>
            <a:r>
              <a:rPr lang="zh-CN" altLang="en-US" sz="2000" smtClean="0"/>
              <a:t>消息</a:t>
            </a:r>
            <a:r>
              <a:rPr lang="en-US" altLang="zh-CN" sz="2000" smtClean="0"/>
              <a:t>}, {</a:t>
            </a:r>
            <a:r>
              <a:rPr lang="zh-CN" altLang="en-US" sz="2000" smtClean="0"/>
              <a:t>任意</a:t>
            </a:r>
            <a:r>
              <a:rPr lang="en-US" altLang="zh-CN" sz="2000" smtClean="0"/>
              <a:t>n&gt;n’</a:t>
            </a:r>
            <a:r>
              <a:rPr lang="zh-CN" altLang="en-US" sz="2000" smtClean="0"/>
              <a:t>对应的</a:t>
            </a:r>
            <a:r>
              <a:rPr lang="en-US" altLang="zh-CN" sz="2000" smtClean="0"/>
              <a:t>{1</a:t>
            </a:r>
            <a:r>
              <a:rPr lang="zh-CN" altLang="en-US" sz="2000" smtClean="0"/>
              <a:t>个</a:t>
            </a:r>
            <a:r>
              <a:rPr lang="en-US" altLang="zh-CN" sz="2000" smtClean="0"/>
              <a:t>pp, </a:t>
            </a:r>
            <a:r>
              <a:rPr lang="en-US" altLang="zh-CN" sz="2000" err="1" smtClean="0"/>
              <a:t>2f</a:t>
            </a:r>
            <a:r>
              <a:rPr lang="zh-CN" altLang="en-US" sz="2000" smtClean="0"/>
              <a:t>个</a:t>
            </a:r>
            <a:r>
              <a:rPr lang="en-US" altLang="zh-CN" sz="2000" smtClean="0"/>
              <a:t>p}}, </a:t>
            </a:r>
            <a:r>
              <a:rPr lang="en-US" altLang="zh-CN" sz="2000" err="1" smtClean="0"/>
              <a:t>i</a:t>
            </a:r>
            <a:r>
              <a:rPr lang="en-US" altLang="zh-CN" sz="2000" smtClean="0"/>
              <a:t>&gt;</a:t>
            </a:r>
            <a:r>
              <a:rPr lang="el-GR" altLang="zh-CN" sz="2000" smtClean="0"/>
              <a:t>σ</a:t>
            </a:r>
            <a:r>
              <a:rPr lang="en-US" altLang="zh-CN" sz="2000" err="1" smtClean="0"/>
              <a:t>i</a:t>
            </a:r>
            <a:endParaRPr lang="en-US" altLang="zh-CN" sz="2000" smtClean="0"/>
          </a:p>
          <a:p>
            <a:r>
              <a:rPr lang="en-US" altLang="zh-CN" smtClean="0"/>
              <a:t> </a:t>
            </a:r>
            <a:r>
              <a:rPr lang="en-US" altLang="zh-CN" err="1" smtClean="0"/>
              <a:t>v+1</a:t>
            </a:r>
            <a:r>
              <a:rPr lang="zh-CN" altLang="en-US" smtClean="0"/>
              <a:t>的</a:t>
            </a:r>
            <a:r>
              <a:rPr lang="en-US" altLang="zh-CN" smtClean="0"/>
              <a:t>primary</a:t>
            </a:r>
            <a:r>
              <a:rPr lang="zh-CN" altLang="en-US" smtClean="0"/>
              <a:t>收集到</a:t>
            </a:r>
            <a:r>
              <a:rPr lang="en-US" altLang="zh-CN" err="1" smtClean="0"/>
              <a:t>2f</a:t>
            </a:r>
            <a:r>
              <a:rPr lang="zh-CN" altLang="en-US" smtClean="0"/>
              <a:t>个要求进入</a:t>
            </a:r>
            <a:r>
              <a:rPr lang="en-US" altLang="zh-CN" smtClean="0"/>
              <a:t>(</a:t>
            </a:r>
            <a:r>
              <a:rPr lang="en-US" altLang="zh-CN" err="1" smtClean="0"/>
              <a:t>v+1</a:t>
            </a:r>
            <a:r>
              <a:rPr lang="en-US" altLang="zh-CN" smtClean="0"/>
              <a:t>)</a:t>
            </a:r>
            <a:r>
              <a:rPr lang="zh-CN" altLang="en-US" smtClean="0"/>
              <a:t>的</a:t>
            </a:r>
            <a:r>
              <a:rPr lang="en-US" altLang="zh-CN" err="1" smtClean="0"/>
              <a:t>VW_CHG</a:t>
            </a:r>
            <a:r>
              <a:rPr lang="zh-CN" altLang="en-US" smtClean="0"/>
              <a:t>消息后，加上自己的</a:t>
            </a:r>
            <a:r>
              <a:rPr lang="en-US" altLang="zh-CN" err="1" smtClean="0"/>
              <a:t>VW_CHG</a:t>
            </a:r>
            <a:r>
              <a:rPr lang="zh-CN" altLang="en-US" smtClean="0"/>
              <a:t>，据此构造</a:t>
            </a:r>
            <a:r>
              <a:rPr lang="en-US" altLang="zh-CN" err="1" smtClean="0"/>
              <a:t>NEW_VW</a:t>
            </a:r>
            <a:r>
              <a:rPr lang="zh-CN" altLang="en-US" smtClean="0"/>
              <a:t>消息组播给大家，通知进入新时代</a:t>
            </a:r>
            <a:endParaRPr lang="en-US" altLang="zh-CN" smtClean="0"/>
          </a:p>
          <a:p>
            <a:pPr>
              <a:buNone/>
            </a:pPr>
            <a:r>
              <a:rPr lang="en-US" altLang="zh-CN" sz="2000" smtClean="0"/>
              <a:t>    - &lt;</a:t>
            </a:r>
            <a:r>
              <a:rPr lang="en-US" altLang="zh-CN" sz="2000" err="1" smtClean="0"/>
              <a:t>NEW_VW</a:t>
            </a:r>
            <a:r>
              <a:rPr lang="en-US" altLang="zh-CN" sz="2000" smtClean="0"/>
              <a:t>, </a:t>
            </a:r>
            <a:r>
              <a:rPr lang="en-US" altLang="zh-CN" sz="2000" err="1" smtClean="0"/>
              <a:t>v+1</a:t>
            </a:r>
            <a:r>
              <a:rPr lang="en-US" altLang="zh-CN" sz="2000" smtClean="0"/>
              <a:t>, X= {</a:t>
            </a:r>
            <a:r>
              <a:rPr lang="en-US" altLang="zh-CN" sz="2000" err="1" smtClean="0"/>
              <a:t>2f</a:t>
            </a:r>
            <a:r>
              <a:rPr lang="zh-CN" altLang="en-US" sz="2000" smtClean="0"/>
              <a:t>个</a:t>
            </a:r>
            <a:r>
              <a:rPr lang="en-US" altLang="zh-CN" sz="2000" err="1" smtClean="0"/>
              <a:t>vw_chg</a:t>
            </a:r>
            <a:r>
              <a:rPr lang="zh-CN" altLang="en-US" sz="2000" smtClean="0"/>
              <a:t>消息，自己的</a:t>
            </a:r>
            <a:r>
              <a:rPr lang="en-US" altLang="zh-CN" sz="2000" err="1" smtClean="0"/>
              <a:t>vw_chg</a:t>
            </a:r>
            <a:r>
              <a:rPr lang="en-US" altLang="zh-CN" sz="2000" smtClean="0"/>
              <a:t>}, O(X), p&gt;</a:t>
            </a:r>
            <a:r>
              <a:rPr lang="el-GR" altLang="zh-CN" sz="2000" smtClean="0"/>
              <a:t> σ</a:t>
            </a:r>
            <a:r>
              <a:rPr lang="en-US" altLang="zh-CN" sz="2000" smtClean="0"/>
              <a:t>p</a:t>
            </a:r>
          </a:p>
          <a:p>
            <a:pPr>
              <a:buNone/>
            </a:pPr>
            <a:r>
              <a:rPr lang="en-US" altLang="zh-CN" sz="2000" smtClean="0"/>
              <a:t>    - O(X)</a:t>
            </a:r>
            <a:r>
              <a:rPr lang="zh-CN" altLang="en-US" sz="2000" smtClean="0"/>
              <a:t> 是一个</a:t>
            </a:r>
            <a:r>
              <a:rPr lang="en-US" altLang="zh-CN" sz="2000" smtClean="0"/>
              <a:t>redo list, </a:t>
            </a:r>
            <a:r>
              <a:rPr lang="zh-CN" altLang="en-US" sz="2000" smtClean="0"/>
              <a:t>包含一定区间内全部有</a:t>
            </a:r>
            <a:r>
              <a:rPr lang="en-US" altLang="zh-CN" sz="2000" smtClean="0"/>
              <a:t>{1*pp, </a:t>
            </a:r>
            <a:r>
              <a:rPr lang="en-US" altLang="zh-CN" sz="2000" err="1" smtClean="0"/>
              <a:t>2f</a:t>
            </a:r>
            <a:r>
              <a:rPr lang="en-US" altLang="zh-CN" sz="2000" smtClean="0"/>
              <a:t>*p}</a:t>
            </a:r>
            <a:r>
              <a:rPr lang="zh-CN" altLang="en-US" sz="2000" smtClean="0"/>
              <a:t>支撑的</a:t>
            </a:r>
            <a:r>
              <a:rPr lang="en-US" altLang="zh-CN" sz="2000" smtClean="0"/>
              <a:t>pp</a:t>
            </a:r>
            <a:r>
              <a:rPr lang="zh-CN" altLang="en-US" sz="2000" smtClean="0"/>
              <a:t>消息或空消息</a:t>
            </a:r>
            <a:endParaRPr lang="en-US" altLang="zh-CN" sz="2000" smtClean="0"/>
          </a:p>
          <a:p>
            <a:pPr>
              <a:buNone/>
            </a:pPr>
            <a:r>
              <a:rPr lang="en-US" altLang="zh-CN" sz="2000" smtClean="0"/>
              <a:t>    - </a:t>
            </a:r>
            <a:r>
              <a:rPr lang="zh-CN" altLang="en-US" sz="2000" smtClean="0"/>
              <a:t>进入新时代的全部节点会根据 </a:t>
            </a:r>
            <a:r>
              <a:rPr lang="en-US" altLang="zh-CN" sz="2000" smtClean="0"/>
              <a:t>O(X)</a:t>
            </a:r>
            <a:r>
              <a:rPr lang="zh-CN" altLang="en-US" sz="2000" smtClean="0"/>
              <a:t>的</a:t>
            </a:r>
            <a:r>
              <a:rPr lang="en-US" altLang="zh-CN" sz="2000" err="1" smtClean="0"/>
              <a:t>preprepare</a:t>
            </a:r>
            <a:r>
              <a:rPr lang="zh-CN" altLang="en-US" sz="2000" smtClean="0"/>
              <a:t>消息再群发</a:t>
            </a:r>
            <a:r>
              <a:rPr lang="en-US" altLang="zh-CN" sz="2000" smtClean="0"/>
              <a:t>prepare</a:t>
            </a:r>
            <a:r>
              <a:rPr lang="zh-CN" altLang="en-US" sz="2000" smtClean="0"/>
              <a:t>消息</a:t>
            </a:r>
            <a:endParaRPr lang="en-US" altLang="zh-CN" sz="2000" smtClean="0"/>
          </a:p>
          <a:p>
            <a:pPr>
              <a:buNone/>
            </a:pPr>
            <a:endParaRPr lang="zh-CN" altLang="en-US" sz="200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34461"/>
            <a:ext cx="10363200" cy="709246"/>
          </a:xfrm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论文提及的几个优化</a:t>
            </a:r>
            <a:endParaRPr lang="en-US" altLang="zh-CN">
              <a:ea typeface="宋体" charset="-122"/>
            </a:endParaRP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1371600"/>
            <a:ext cx="121920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800">
                <a:ea typeface="宋体" charset="-122"/>
              </a:rPr>
              <a:t>Digest replies: send only one reply to client with result </a:t>
            </a:r>
            <a:r>
              <a:rPr lang="en-US" altLang="zh-CN">
                <a:ea typeface="宋体" charset="-122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sz="2800">
                <a:ea typeface="宋体" charset="-122"/>
              </a:rPr>
              <a:t>Optimistic execution:</a:t>
            </a:r>
            <a:r>
              <a:rPr lang="en-US" altLang="zh-CN"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tentatively </a:t>
            </a:r>
            <a:r>
              <a:rPr lang="en-US" altLang="zh-CN" sz="2800" smtClean="0">
                <a:ea typeface="宋体" charset="-122"/>
              </a:rPr>
              <a:t>execute </a:t>
            </a:r>
            <a:r>
              <a:rPr lang="en-US" altLang="zh-CN" sz="2800" i="1">
                <a:ea typeface="宋体" charset="-122"/>
              </a:rPr>
              <a:t>prepared</a:t>
            </a:r>
            <a:r>
              <a:rPr lang="en-US" altLang="zh-CN" sz="2800">
                <a:ea typeface="宋体" charset="-122"/>
              </a:rPr>
              <a:t> requests</a:t>
            </a:r>
          </a:p>
          <a:p>
            <a:pPr>
              <a:lnSpc>
                <a:spcPct val="120000"/>
              </a:lnSpc>
            </a:pPr>
            <a:endParaRPr lang="en-US" altLang="zh-CN" sz="2800">
              <a:ea typeface="宋体" charset="-122"/>
            </a:endParaRPr>
          </a:p>
          <a:p>
            <a:pPr>
              <a:lnSpc>
                <a:spcPct val="120000"/>
              </a:lnSpc>
            </a:pPr>
            <a:endParaRPr lang="en-US" altLang="zh-CN">
              <a:ea typeface="宋体" charset="-122"/>
            </a:endParaRPr>
          </a:p>
          <a:p>
            <a:pPr>
              <a:lnSpc>
                <a:spcPct val="290000"/>
              </a:lnSpc>
            </a:pPr>
            <a:r>
              <a:rPr lang="en-US" altLang="zh-CN" sz="2800">
                <a:ea typeface="宋体" charset="-122"/>
              </a:rPr>
              <a:t>Read-only operations: executed in current state </a:t>
            </a:r>
          </a:p>
          <a:p>
            <a:pPr lvl="1">
              <a:lnSpc>
                <a:spcPct val="120000"/>
              </a:lnSpc>
            </a:pPr>
            <a:endParaRPr lang="en-US" altLang="zh-CN" sz="2400">
              <a:solidFill>
                <a:schemeClr val="tx2"/>
              </a:solidFill>
              <a:ea typeface="宋体" charset="-122"/>
            </a:endParaRPr>
          </a:p>
        </p:txBody>
      </p:sp>
      <p:sp>
        <p:nvSpPr>
          <p:cNvPr id="330756" name="Freeform 4"/>
          <p:cNvSpPr>
            <a:spLocks/>
          </p:cNvSpPr>
          <p:nvPr/>
        </p:nvSpPr>
        <p:spPr bwMode="auto">
          <a:xfrm>
            <a:off x="3014134" y="5654676"/>
            <a:ext cx="2326217" cy="4763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260" y="0"/>
              </a:cxn>
            </a:cxnLst>
            <a:rect l="0" t="0" r="r" b="b"/>
            <a:pathLst>
              <a:path w="1260" h="4">
                <a:moveTo>
                  <a:pt x="0" y="4"/>
                </a:moveTo>
                <a:lnTo>
                  <a:pt x="1260" y="0"/>
                </a:ln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7" name="Freeform 5"/>
          <p:cNvSpPr>
            <a:spLocks/>
          </p:cNvSpPr>
          <p:nvPr/>
        </p:nvSpPr>
        <p:spPr bwMode="auto">
          <a:xfrm>
            <a:off x="3028951" y="5959476"/>
            <a:ext cx="2326216" cy="4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0" y="4"/>
              </a:cxn>
            </a:cxnLst>
            <a:rect l="0" t="0" r="r" b="b"/>
            <a:pathLst>
              <a:path w="1260" h="4">
                <a:moveTo>
                  <a:pt x="0" y="0"/>
                </a:moveTo>
                <a:lnTo>
                  <a:pt x="1260" y="4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8" name="Freeform 6"/>
          <p:cNvSpPr>
            <a:spLocks/>
          </p:cNvSpPr>
          <p:nvPr/>
        </p:nvSpPr>
        <p:spPr bwMode="auto">
          <a:xfrm>
            <a:off x="3028951" y="6259513"/>
            <a:ext cx="2326216" cy="63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0" y="4"/>
              </a:cxn>
            </a:cxnLst>
            <a:rect l="0" t="0" r="r" b="b"/>
            <a:pathLst>
              <a:path w="1260" h="4">
                <a:moveTo>
                  <a:pt x="0" y="0"/>
                </a:moveTo>
                <a:lnTo>
                  <a:pt x="1260" y="4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9" name="Freeform 7"/>
          <p:cNvSpPr>
            <a:spLocks/>
          </p:cNvSpPr>
          <p:nvPr/>
        </p:nvSpPr>
        <p:spPr bwMode="auto">
          <a:xfrm>
            <a:off x="3045885" y="6534150"/>
            <a:ext cx="2338916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7" y="0"/>
              </a:cxn>
            </a:cxnLst>
            <a:rect l="0" t="0" r="r" b="b"/>
            <a:pathLst>
              <a:path w="1267" h="1">
                <a:moveTo>
                  <a:pt x="0" y="0"/>
                </a:moveTo>
                <a:lnTo>
                  <a:pt x="1267" y="0"/>
                </a:lnTo>
              </a:path>
            </a:pathLst>
          </a:cu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0" name="Line 8"/>
          <p:cNvSpPr>
            <a:spLocks noChangeShapeType="1"/>
          </p:cNvSpPr>
          <p:nvPr/>
        </p:nvSpPr>
        <p:spPr bwMode="auto">
          <a:xfrm>
            <a:off x="3149601" y="5181601"/>
            <a:ext cx="884767" cy="4603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1" name="Line 9"/>
          <p:cNvSpPr>
            <a:spLocks noChangeShapeType="1"/>
          </p:cNvSpPr>
          <p:nvPr/>
        </p:nvSpPr>
        <p:spPr bwMode="auto">
          <a:xfrm>
            <a:off x="3149601" y="5181600"/>
            <a:ext cx="884767" cy="11366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2" name="Line 10"/>
          <p:cNvSpPr>
            <a:spLocks noChangeShapeType="1"/>
          </p:cNvSpPr>
          <p:nvPr/>
        </p:nvSpPr>
        <p:spPr bwMode="auto">
          <a:xfrm>
            <a:off x="3149600" y="5181601"/>
            <a:ext cx="1062567" cy="83026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3" name="Line 11"/>
          <p:cNvSpPr>
            <a:spLocks noChangeShapeType="1"/>
          </p:cNvSpPr>
          <p:nvPr/>
        </p:nvSpPr>
        <p:spPr bwMode="auto">
          <a:xfrm>
            <a:off x="3149601" y="5181600"/>
            <a:ext cx="556684" cy="13525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4" name="AutoShape 12"/>
          <p:cNvSpPr>
            <a:spLocks noChangeArrowheads="1"/>
          </p:cNvSpPr>
          <p:nvPr/>
        </p:nvSpPr>
        <p:spPr bwMode="auto">
          <a:xfrm rot="1586031">
            <a:off x="3098801" y="6442076"/>
            <a:ext cx="370417" cy="187325"/>
          </a:xfrm>
          <a:prstGeom prst="irregularSeal2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5" name="Freeform 13"/>
          <p:cNvSpPr>
            <a:spLocks/>
          </p:cNvSpPr>
          <p:nvPr/>
        </p:nvSpPr>
        <p:spPr bwMode="auto">
          <a:xfrm>
            <a:off x="4358218" y="5181600"/>
            <a:ext cx="416983" cy="495300"/>
          </a:xfrm>
          <a:custGeom>
            <a:avLst/>
            <a:gdLst/>
            <a:ahLst/>
            <a:cxnLst>
              <a:cxn ang="0">
                <a:pos x="0" y="208"/>
              </a:cxn>
              <a:cxn ang="0">
                <a:pos x="149" y="0"/>
              </a:cxn>
            </a:cxnLst>
            <a:rect l="0" t="0" r="r" b="b"/>
            <a:pathLst>
              <a:path w="149" h="208">
                <a:moveTo>
                  <a:pt x="0" y="208"/>
                </a:moveTo>
                <a:lnTo>
                  <a:pt x="149" y="0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6" name="Freeform 14"/>
          <p:cNvSpPr>
            <a:spLocks/>
          </p:cNvSpPr>
          <p:nvPr/>
        </p:nvSpPr>
        <p:spPr bwMode="auto">
          <a:xfrm>
            <a:off x="4622800" y="5181600"/>
            <a:ext cx="762000" cy="787400"/>
          </a:xfrm>
          <a:custGeom>
            <a:avLst/>
            <a:gdLst/>
            <a:ahLst/>
            <a:cxnLst>
              <a:cxn ang="0">
                <a:pos x="0" y="392"/>
              </a:cxn>
              <a:cxn ang="0">
                <a:pos x="248" y="0"/>
              </a:cxn>
            </a:cxnLst>
            <a:rect l="0" t="0" r="r" b="b"/>
            <a:pathLst>
              <a:path w="248" h="392">
                <a:moveTo>
                  <a:pt x="0" y="392"/>
                </a:moveTo>
                <a:lnTo>
                  <a:pt x="248" y="0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7" name="Freeform 15"/>
          <p:cNvSpPr>
            <a:spLocks/>
          </p:cNvSpPr>
          <p:nvPr/>
        </p:nvSpPr>
        <p:spPr bwMode="auto">
          <a:xfrm>
            <a:off x="4064000" y="5181600"/>
            <a:ext cx="1016000" cy="1079500"/>
          </a:xfrm>
          <a:custGeom>
            <a:avLst/>
            <a:gdLst/>
            <a:ahLst/>
            <a:cxnLst>
              <a:cxn ang="0">
                <a:pos x="0" y="592"/>
              </a:cxn>
              <a:cxn ang="0">
                <a:pos x="406" y="0"/>
              </a:cxn>
            </a:cxnLst>
            <a:rect l="0" t="0" r="r" b="b"/>
            <a:pathLst>
              <a:path w="406" h="592">
                <a:moveTo>
                  <a:pt x="0" y="592"/>
                </a:moveTo>
                <a:lnTo>
                  <a:pt x="406" y="0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8" name="Rectangle 16"/>
          <p:cNvSpPr>
            <a:spLocks noChangeArrowheads="1"/>
          </p:cNvSpPr>
          <p:nvPr/>
        </p:nvSpPr>
        <p:spPr bwMode="auto">
          <a:xfrm>
            <a:off x="5537200" y="5559426"/>
            <a:ext cx="4216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Read-only operations execute in one round-trip</a:t>
            </a:r>
          </a:p>
        </p:txBody>
      </p:sp>
      <p:sp>
        <p:nvSpPr>
          <p:cNvPr id="330769" name="Freeform 17"/>
          <p:cNvSpPr>
            <a:spLocks/>
          </p:cNvSpPr>
          <p:nvPr/>
        </p:nvSpPr>
        <p:spPr bwMode="auto">
          <a:xfrm>
            <a:off x="3048000" y="5181600"/>
            <a:ext cx="2338917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67" y="0"/>
              </a:cxn>
            </a:cxnLst>
            <a:rect l="0" t="0" r="r" b="b"/>
            <a:pathLst>
              <a:path w="1267" h="1">
                <a:moveTo>
                  <a:pt x="0" y="0"/>
                </a:moveTo>
                <a:lnTo>
                  <a:pt x="1267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0" name="Text Box 18"/>
          <p:cNvSpPr txBox="1">
            <a:spLocks noChangeArrowheads="1"/>
          </p:cNvSpPr>
          <p:nvPr/>
        </p:nvSpPr>
        <p:spPr bwMode="auto">
          <a:xfrm>
            <a:off x="1947334" y="4927600"/>
            <a:ext cx="70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ea typeface="宋体" charset="-122"/>
              </a:rPr>
              <a:t>client</a:t>
            </a:r>
            <a:endParaRPr lang="en-US" altLang="zh-CN">
              <a:ea typeface="宋体" charset="-122"/>
            </a:endParaRPr>
          </a:p>
        </p:txBody>
      </p:sp>
      <p:sp>
        <p:nvSpPr>
          <p:cNvPr id="330771" name="Rectangle 19"/>
          <p:cNvSpPr>
            <a:spLocks noChangeArrowheads="1"/>
          </p:cNvSpPr>
          <p:nvPr/>
        </p:nvSpPr>
        <p:spPr bwMode="auto">
          <a:xfrm>
            <a:off x="6614584" y="3200401"/>
            <a:ext cx="44598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zh-CN" altLang="en-US" sz="2000" smtClean="0">
                <a:solidFill>
                  <a:schemeClr val="tx2"/>
                </a:solidFill>
                <a:latin typeface="Times New Roman" pitchFamily="18" charset="0"/>
                <a:ea typeface="宋体" charset="-122"/>
              </a:rPr>
              <a:t>如果没成功，</a:t>
            </a:r>
            <a:r>
              <a:rPr lang="en-US" altLang="zh-CN" sz="2000" smtClean="0">
                <a:solidFill>
                  <a:schemeClr val="tx2"/>
                </a:solidFill>
                <a:latin typeface="Times New Roman" pitchFamily="18" charset="0"/>
                <a:ea typeface="宋体" charset="-122"/>
              </a:rPr>
              <a:t>client</a:t>
            </a:r>
            <a:r>
              <a:rPr lang="zh-CN" altLang="en-US" sz="2000" smtClean="0">
                <a:solidFill>
                  <a:schemeClr val="tx2"/>
                </a:solidFill>
                <a:latin typeface="Times New Roman" pitchFamily="18" charset="0"/>
                <a:ea typeface="宋体" charset="-122"/>
              </a:rPr>
              <a:t>重传请求并进入原来算法流程</a:t>
            </a:r>
            <a:endParaRPr lang="en-US" altLang="zh-CN" sz="2000">
              <a:solidFill>
                <a:schemeClr val="tx2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30772" name="Line 20"/>
          <p:cNvSpPr>
            <a:spLocks noChangeShapeType="1"/>
          </p:cNvSpPr>
          <p:nvPr/>
        </p:nvSpPr>
        <p:spPr bwMode="auto">
          <a:xfrm>
            <a:off x="2438400" y="2743200"/>
            <a:ext cx="237067" cy="4778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3" name="Freeform 21"/>
          <p:cNvSpPr>
            <a:spLocks/>
          </p:cNvSpPr>
          <p:nvPr/>
        </p:nvSpPr>
        <p:spPr bwMode="auto">
          <a:xfrm>
            <a:off x="2351617" y="3219450"/>
            <a:ext cx="423968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3" y="0"/>
              </a:cxn>
            </a:cxnLst>
            <a:rect l="0" t="0" r="r" b="b"/>
            <a:pathLst>
              <a:path w="2003" h="1">
                <a:moveTo>
                  <a:pt x="0" y="0"/>
                </a:moveTo>
                <a:lnTo>
                  <a:pt x="2003" y="0"/>
                </a:lnTo>
              </a:path>
            </a:pathLst>
          </a:custGeom>
          <a:noFill/>
          <a:ln w="571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4" name="Freeform 22"/>
          <p:cNvSpPr>
            <a:spLocks/>
          </p:cNvSpPr>
          <p:nvPr/>
        </p:nvSpPr>
        <p:spPr bwMode="auto">
          <a:xfrm>
            <a:off x="2368551" y="3590925"/>
            <a:ext cx="4222749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95" y="0"/>
              </a:cxn>
            </a:cxnLst>
            <a:rect l="0" t="0" r="r" b="b"/>
            <a:pathLst>
              <a:path w="1995" h="1">
                <a:moveTo>
                  <a:pt x="0" y="0"/>
                </a:moveTo>
                <a:lnTo>
                  <a:pt x="1995" y="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5" name="Freeform 23"/>
          <p:cNvSpPr>
            <a:spLocks/>
          </p:cNvSpPr>
          <p:nvPr/>
        </p:nvSpPr>
        <p:spPr bwMode="auto">
          <a:xfrm>
            <a:off x="2368551" y="3962400"/>
            <a:ext cx="42545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0" y="0"/>
              </a:cxn>
            </a:cxnLst>
            <a:rect l="0" t="0" r="r" b="b"/>
            <a:pathLst>
              <a:path w="2010" h="1">
                <a:moveTo>
                  <a:pt x="0" y="0"/>
                </a:moveTo>
                <a:lnTo>
                  <a:pt x="2010" y="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76" name="Freeform 24"/>
          <p:cNvSpPr>
            <a:spLocks/>
          </p:cNvSpPr>
          <p:nvPr/>
        </p:nvSpPr>
        <p:spPr bwMode="auto">
          <a:xfrm>
            <a:off x="2334684" y="4321175"/>
            <a:ext cx="4256616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11" y="0"/>
              </a:cxn>
            </a:cxnLst>
            <a:rect l="0" t="0" r="r" b="b"/>
            <a:pathLst>
              <a:path w="2011" h="1">
                <a:moveTo>
                  <a:pt x="0" y="0"/>
                </a:moveTo>
                <a:lnTo>
                  <a:pt x="2011" y="0"/>
                </a:lnTo>
              </a:path>
            </a:pathLst>
          </a:custGeom>
          <a:solidFill>
            <a:schemeClr val="folHlink"/>
          </a:solidFill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728385" y="3221039"/>
            <a:ext cx="579967" cy="1081087"/>
            <a:chOff x="1392" y="1550"/>
            <a:chExt cx="1440" cy="1117"/>
          </a:xfrm>
        </p:grpSpPr>
        <p:sp>
          <p:nvSpPr>
            <p:cNvPr id="330778" name="Line 26"/>
            <p:cNvSpPr>
              <a:spLocks noChangeShapeType="1"/>
            </p:cNvSpPr>
            <p:nvPr/>
          </p:nvSpPr>
          <p:spPr bwMode="auto">
            <a:xfrm>
              <a:off x="1392" y="1550"/>
              <a:ext cx="1440" cy="37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79" name="Line 27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0" name="Line 28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1" name="Line 29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2" name="Line 30"/>
            <p:cNvSpPr>
              <a:spLocks noChangeShapeType="1"/>
            </p:cNvSpPr>
            <p:nvPr/>
          </p:nvSpPr>
          <p:spPr bwMode="auto">
            <a:xfrm>
              <a:off x="1392" y="1550"/>
              <a:ext cx="1104" cy="74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3" name="Line 31"/>
            <p:cNvSpPr>
              <a:spLocks noChangeShapeType="1"/>
            </p:cNvSpPr>
            <p:nvPr/>
          </p:nvSpPr>
          <p:spPr bwMode="auto">
            <a:xfrm>
              <a:off x="1392" y="1550"/>
              <a:ext cx="1104" cy="111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0784" name="AutoShape 32"/>
          <p:cNvSpPr>
            <a:spLocks noChangeArrowheads="1"/>
          </p:cNvSpPr>
          <p:nvPr/>
        </p:nvSpPr>
        <p:spPr bwMode="auto">
          <a:xfrm rot="1586031">
            <a:off x="2448984" y="4187826"/>
            <a:ext cx="423333" cy="231775"/>
          </a:xfrm>
          <a:prstGeom prst="irregularSeal2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3572934" y="3221039"/>
            <a:ext cx="791633" cy="1081087"/>
            <a:chOff x="3072" y="1838"/>
            <a:chExt cx="1296" cy="1117"/>
          </a:xfrm>
        </p:grpSpPr>
        <p:sp>
          <p:nvSpPr>
            <p:cNvPr id="330786" name="Line 34"/>
            <p:cNvSpPr>
              <a:spLocks noChangeShapeType="1"/>
            </p:cNvSpPr>
            <p:nvPr/>
          </p:nvSpPr>
          <p:spPr bwMode="auto">
            <a:xfrm>
              <a:off x="3168" y="2211"/>
              <a:ext cx="528" cy="3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7" name="Line 35"/>
            <p:cNvSpPr>
              <a:spLocks noChangeShapeType="1"/>
            </p:cNvSpPr>
            <p:nvPr/>
          </p:nvSpPr>
          <p:spPr bwMode="auto">
            <a:xfrm flipV="1">
              <a:off x="3168" y="1838"/>
              <a:ext cx="576" cy="37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8" name="Line 36"/>
            <p:cNvSpPr>
              <a:spLocks noChangeShapeType="1"/>
            </p:cNvSpPr>
            <p:nvPr/>
          </p:nvSpPr>
          <p:spPr bwMode="auto">
            <a:xfrm>
              <a:off x="3168" y="2211"/>
              <a:ext cx="672" cy="7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89" name="Line 37"/>
            <p:cNvSpPr>
              <a:spLocks noChangeShapeType="1"/>
            </p:cNvSpPr>
            <p:nvPr/>
          </p:nvSpPr>
          <p:spPr bwMode="auto">
            <a:xfrm flipV="1">
              <a:off x="3072" y="1838"/>
              <a:ext cx="1104" cy="745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90" name="Line 38"/>
            <p:cNvSpPr>
              <a:spLocks noChangeShapeType="1"/>
            </p:cNvSpPr>
            <p:nvPr/>
          </p:nvSpPr>
          <p:spPr bwMode="auto">
            <a:xfrm>
              <a:off x="3072" y="2583"/>
              <a:ext cx="576" cy="3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791" name="Line 39"/>
            <p:cNvSpPr>
              <a:spLocks noChangeShapeType="1"/>
            </p:cNvSpPr>
            <p:nvPr/>
          </p:nvSpPr>
          <p:spPr bwMode="auto">
            <a:xfrm flipV="1">
              <a:off x="3120" y="2211"/>
              <a:ext cx="1248" cy="37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0804" name="Line 52"/>
          <p:cNvSpPr>
            <a:spLocks noChangeShapeType="1"/>
          </p:cNvSpPr>
          <p:nvPr/>
        </p:nvSpPr>
        <p:spPr bwMode="auto">
          <a:xfrm flipV="1">
            <a:off x="4887384" y="2743200"/>
            <a:ext cx="497416" cy="50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805" name="Line 53"/>
          <p:cNvSpPr>
            <a:spLocks noChangeShapeType="1"/>
          </p:cNvSpPr>
          <p:nvPr/>
        </p:nvSpPr>
        <p:spPr bwMode="auto">
          <a:xfrm flipV="1">
            <a:off x="4988984" y="2743201"/>
            <a:ext cx="802216" cy="835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806" name="Line 54"/>
          <p:cNvSpPr>
            <a:spLocks noChangeShapeType="1"/>
          </p:cNvSpPr>
          <p:nvPr/>
        </p:nvSpPr>
        <p:spPr bwMode="auto">
          <a:xfrm flipV="1">
            <a:off x="4379384" y="2743200"/>
            <a:ext cx="1208616" cy="12207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807" name="Freeform 55"/>
          <p:cNvSpPr>
            <a:spLocks/>
          </p:cNvSpPr>
          <p:nvPr/>
        </p:nvSpPr>
        <p:spPr bwMode="auto">
          <a:xfrm>
            <a:off x="2364317" y="2743200"/>
            <a:ext cx="423968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03" y="0"/>
              </a:cxn>
            </a:cxnLst>
            <a:rect l="0" t="0" r="r" b="b"/>
            <a:pathLst>
              <a:path w="2003" h="1">
                <a:moveTo>
                  <a:pt x="0" y="0"/>
                </a:moveTo>
                <a:lnTo>
                  <a:pt x="2003" y="0"/>
                </a:lnTo>
              </a:path>
            </a:pathLst>
          </a:cu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808" name="Text Box 56"/>
          <p:cNvSpPr txBox="1">
            <a:spLocks noChangeArrowheads="1"/>
          </p:cNvSpPr>
          <p:nvPr/>
        </p:nvSpPr>
        <p:spPr bwMode="auto">
          <a:xfrm>
            <a:off x="1259418" y="2476500"/>
            <a:ext cx="700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hlink"/>
                </a:solidFill>
                <a:ea typeface="宋体" charset="-122"/>
              </a:rPr>
              <a:t>client</a:t>
            </a:r>
            <a:endParaRPr lang="en-US" altLang="zh-CN">
              <a:ea typeface="宋体" charset="-122"/>
            </a:endParaRPr>
          </a:p>
        </p:txBody>
      </p:sp>
      <p:sp>
        <p:nvSpPr>
          <p:cNvPr id="330809" name="Rectangle 57"/>
          <p:cNvSpPr>
            <a:spLocks noChangeArrowheads="1"/>
          </p:cNvSpPr>
          <p:nvPr/>
        </p:nvSpPr>
        <p:spPr bwMode="auto">
          <a:xfrm>
            <a:off x="6705601" y="2438401"/>
            <a:ext cx="445981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 </a:t>
            </a:r>
            <a:r>
              <a:rPr lang="en-US" altLang="zh-CN" sz="2000" err="1">
                <a:solidFill>
                  <a:schemeClr val="tx2"/>
                </a:solidFill>
                <a:ea typeface="宋体" charset="-122"/>
              </a:rPr>
              <a:t>2f+1</a:t>
            </a:r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 </a:t>
            </a:r>
            <a:r>
              <a:rPr lang="en-US" altLang="zh-CN" sz="2000" smtClean="0">
                <a:solidFill>
                  <a:schemeClr val="tx2"/>
                </a:solidFill>
                <a:ea typeface="宋体" charset="-122"/>
              </a:rPr>
              <a:t>matching replies</a:t>
            </a:r>
            <a:endParaRPr lang="en-US" altLang="zh-CN" sz="2000">
              <a:solidFill>
                <a:schemeClr val="tx2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330810" name="Rectangle 58"/>
          <p:cNvSpPr>
            <a:spLocks noChangeArrowheads="1"/>
          </p:cNvSpPr>
          <p:nvPr/>
        </p:nvSpPr>
        <p:spPr bwMode="auto">
          <a:xfrm>
            <a:off x="5486401" y="5029201"/>
            <a:ext cx="445981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 </a:t>
            </a:r>
            <a:r>
              <a:rPr lang="en-US" altLang="zh-CN" sz="2000" err="1">
                <a:solidFill>
                  <a:schemeClr val="tx2"/>
                </a:solidFill>
                <a:ea typeface="宋体" charset="-122"/>
              </a:rPr>
              <a:t>2f+1</a:t>
            </a:r>
            <a:r>
              <a:rPr lang="en-US" altLang="zh-CN" sz="2000">
                <a:solidFill>
                  <a:schemeClr val="tx2"/>
                </a:solidFill>
                <a:ea typeface="宋体" charset="-122"/>
              </a:rPr>
              <a:t> </a:t>
            </a:r>
            <a:r>
              <a:rPr lang="en-US" altLang="zh-CN" sz="2000" smtClean="0">
                <a:solidFill>
                  <a:schemeClr val="tx2"/>
                </a:solidFill>
                <a:ea typeface="宋体" charset="-122"/>
              </a:rPr>
              <a:t>matching replies</a:t>
            </a:r>
            <a:endParaRPr lang="en-US" altLang="zh-CN" sz="2000">
              <a:solidFill>
                <a:schemeClr val="tx2"/>
              </a:solidFill>
              <a:latin typeface="Times New Roman" pitchFamily="18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论文提及的几个优化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698" y="1029650"/>
            <a:ext cx="10981426" cy="5041902"/>
          </a:xfrm>
        </p:spPr>
        <p:txBody>
          <a:bodyPr/>
          <a:lstStyle/>
          <a:p>
            <a:r>
              <a:rPr lang="zh-CN" altLang="en-US" smtClean="0"/>
              <a:t>仅</a:t>
            </a:r>
            <a:r>
              <a:rPr lang="en-US" altLang="zh-CN" smtClean="0"/>
              <a:t>Pre-prepare</a:t>
            </a:r>
            <a:r>
              <a:rPr lang="zh-CN" altLang="en-US" smtClean="0"/>
              <a:t>消息携带</a:t>
            </a:r>
            <a:r>
              <a:rPr lang="en-US" altLang="zh-CN" smtClean="0"/>
              <a:t>m</a:t>
            </a:r>
            <a:r>
              <a:rPr lang="zh-CN" altLang="en-US" smtClean="0"/>
              <a:t>，其余场合用</a:t>
            </a:r>
            <a:r>
              <a:rPr lang="en-US" altLang="zh-CN" smtClean="0"/>
              <a:t>D(m)</a:t>
            </a:r>
            <a:r>
              <a:rPr lang="zh-CN" altLang="en-US" smtClean="0"/>
              <a:t>代替</a:t>
            </a:r>
            <a:r>
              <a:rPr lang="en-US" altLang="zh-CN" smtClean="0"/>
              <a:t>m</a:t>
            </a:r>
          </a:p>
          <a:p>
            <a:r>
              <a:rPr lang="zh-CN" altLang="en-US" smtClean="0"/>
              <a:t>用基于对称密钥的</a:t>
            </a:r>
            <a:r>
              <a:rPr lang="en-US" altLang="zh-CN" smtClean="0"/>
              <a:t>MAC(Message Authentication Code)</a:t>
            </a:r>
            <a:r>
              <a:rPr lang="zh-CN" altLang="en-US" smtClean="0"/>
              <a:t>代替非对称密钥签名</a:t>
            </a:r>
            <a:endParaRPr lang="en-US" altLang="zh-CN" smtClean="0"/>
          </a:p>
          <a:p>
            <a:pPr lvl="1"/>
            <a:r>
              <a:rPr lang="en-US" altLang="zh-CN" smtClean="0"/>
              <a:t>       </a:t>
            </a:r>
            <a:r>
              <a:rPr lang="en-US" altLang="zh-CN" i="1" smtClean="0">
                <a:solidFill>
                  <a:srgbClr val="FF0000"/>
                </a:solidFill>
              </a:rPr>
              <a:t>—— </a:t>
            </a:r>
            <a:r>
              <a:rPr lang="zh-CN" altLang="en-US" i="1" smtClean="0">
                <a:solidFill>
                  <a:srgbClr val="FF0000"/>
                </a:solidFill>
              </a:rPr>
              <a:t>思考：通信双方都可生成</a:t>
            </a:r>
            <a:r>
              <a:rPr lang="en-US" altLang="zh-CN" i="1" smtClean="0">
                <a:solidFill>
                  <a:srgbClr val="FF0000"/>
                </a:solidFill>
              </a:rPr>
              <a:t>MAC</a:t>
            </a:r>
            <a:r>
              <a:rPr lang="zh-CN" altLang="en-US" i="1" smtClean="0">
                <a:solidFill>
                  <a:srgbClr val="FF0000"/>
                </a:solidFill>
              </a:rPr>
              <a:t>，和数字签名不一样，你会如何应对？</a:t>
            </a:r>
            <a:endParaRPr lang="en-US" altLang="zh-CN" i="1" smtClean="0">
              <a:solidFill>
                <a:srgbClr val="FF0000"/>
              </a:solidFill>
            </a:endParaRPr>
          </a:p>
          <a:p>
            <a:pPr lvl="1"/>
            <a:r>
              <a:rPr lang="en-US" altLang="zh-CN" i="1">
                <a:solidFill>
                  <a:srgbClr val="FF0000"/>
                </a:solidFill>
              </a:rPr>
              <a:t> </a:t>
            </a:r>
            <a:r>
              <a:rPr lang="en-US" altLang="zh-CN" i="1" smtClean="0">
                <a:solidFill>
                  <a:srgbClr val="FF0000"/>
                </a:solidFill>
              </a:rPr>
              <a:t>     —— </a:t>
            </a:r>
            <a:r>
              <a:rPr lang="zh-CN" altLang="en-US" i="1" smtClean="0">
                <a:solidFill>
                  <a:srgbClr val="FF0000"/>
                </a:solidFill>
              </a:rPr>
              <a:t>思考：如何在满足法律及监管要求的前提下利用本优化？</a:t>
            </a:r>
            <a:endParaRPr lang="en-US" altLang="zh-CN" i="1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mtClean="0"/>
          </a:p>
        </p:txBody>
      </p:sp>
      <p:sp>
        <p:nvSpPr>
          <p:cNvPr id="4" name="矩形 3"/>
          <p:cNvSpPr/>
          <p:nvPr/>
        </p:nvSpPr>
        <p:spPr>
          <a:xfrm>
            <a:off x="2315184" y="4085632"/>
            <a:ext cx="3190672" cy="583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MSG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5513961" y="4085632"/>
            <a:ext cx="1598579" cy="583660"/>
          </a:xfrm>
          <a:prstGeom prst="rect">
            <a:avLst/>
          </a:prstGeom>
          <a:solidFill>
            <a:schemeClr val="bg2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Secret Key</a:t>
            </a:r>
            <a:endParaRPr lang="zh-CN" altLang="en-US" b="1"/>
          </a:p>
        </p:txBody>
      </p:sp>
      <p:sp>
        <p:nvSpPr>
          <p:cNvPr id="8" name="左大括号 7"/>
          <p:cNvSpPr/>
          <p:nvPr/>
        </p:nvSpPr>
        <p:spPr>
          <a:xfrm rot="16200000">
            <a:off x="4426895" y="2752124"/>
            <a:ext cx="573933" cy="4797356"/>
          </a:xfrm>
          <a:prstGeom prst="leftBrac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119670" y="5551263"/>
            <a:ext cx="1259733" cy="583660"/>
          </a:xfrm>
          <a:prstGeom prst="rect">
            <a:avLst/>
          </a:prstGeom>
          <a:solidFill>
            <a:srgbClr val="00B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MAC</a:t>
            </a:r>
            <a:endParaRPr lang="zh-CN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3800274" y="4778392"/>
            <a:ext cx="205415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Hash</a:t>
            </a:r>
            <a:r>
              <a:rPr lang="zh-CN" altLang="en-US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结果截取</a:t>
            </a:r>
            <a:r>
              <a:rPr lang="en-US" altLang="zh-CN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10</a:t>
            </a:r>
            <a:r>
              <a:rPr lang="zh-CN" altLang="en-US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个字节</a:t>
            </a:r>
          </a:p>
        </p:txBody>
      </p:sp>
      <p:sp>
        <p:nvSpPr>
          <p:cNvPr id="12" name="线形标注 1 11"/>
          <p:cNvSpPr/>
          <p:nvPr/>
        </p:nvSpPr>
        <p:spPr>
          <a:xfrm>
            <a:off x="8706256" y="3813257"/>
            <a:ext cx="2169268" cy="966514"/>
          </a:xfrm>
          <a:prstGeom prst="borderCallout1">
            <a:avLst>
              <a:gd name="adj1" fmla="val 18750"/>
              <a:gd name="adj2" fmla="val -8333"/>
              <a:gd name="adj3" fmla="val 51105"/>
              <a:gd name="adj4" fmla="val -72414"/>
            </a:avLst>
          </a:prstGeom>
          <a:solidFill>
            <a:schemeClr val="bg2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</a:rPr>
              <a:t>A</a:t>
            </a:r>
            <a:r>
              <a:rPr lang="el-GR" altLang="zh-CN" smtClean="0">
                <a:solidFill>
                  <a:schemeClr val="tx1"/>
                </a:solidFill>
              </a:rPr>
              <a:t>→</a:t>
            </a:r>
            <a:r>
              <a:rPr lang="en-US" altLang="zh-CN" smtClean="0">
                <a:solidFill>
                  <a:schemeClr val="tx1"/>
                </a:solidFill>
              </a:rPr>
              <a:t>B:  </a:t>
            </a:r>
            <a:r>
              <a:rPr lang="zh-CN" altLang="en-US" smtClean="0">
                <a:solidFill>
                  <a:schemeClr val="tx1"/>
                </a:solidFill>
              </a:rPr>
              <a:t>共享</a:t>
            </a:r>
            <a:r>
              <a:rPr lang="en-US" altLang="zh-CN" smtClean="0">
                <a:solidFill>
                  <a:schemeClr val="tx1"/>
                </a:solidFill>
              </a:rPr>
              <a:t> </a:t>
            </a:r>
            <a:r>
              <a:rPr lang="en-US" altLang="zh-CN" err="1" smtClean="0">
                <a:solidFill>
                  <a:schemeClr val="tx1"/>
                </a:solidFill>
              </a:rPr>
              <a:t>Kab</a:t>
            </a:r>
            <a:endParaRPr lang="en-US" altLang="zh-CN" smtClean="0">
              <a:solidFill>
                <a:schemeClr val="tx1"/>
              </a:solidFill>
            </a:endParaRPr>
          </a:p>
          <a:p>
            <a:pPr algn="ctr"/>
            <a:r>
              <a:rPr lang="en-US" altLang="zh-CN" smtClean="0">
                <a:solidFill>
                  <a:schemeClr val="tx1"/>
                </a:solidFill>
              </a:rPr>
              <a:t>  B</a:t>
            </a:r>
            <a:r>
              <a:rPr lang="el-GR" altLang="zh-CN" smtClean="0">
                <a:solidFill>
                  <a:schemeClr val="tx1"/>
                </a:solidFill>
              </a:rPr>
              <a:t>→</a:t>
            </a:r>
            <a:r>
              <a:rPr lang="en-US" altLang="zh-CN" smtClean="0">
                <a:solidFill>
                  <a:schemeClr val="tx1"/>
                </a:solidFill>
              </a:rPr>
              <a:t>A:  </a:t>
            </a:r>
            <a:r>
              <a:rPr lang="zh-CN" altLang="en-US" smtClean="0">
                <a:solidFill>
                  <a:schemeClr val="tx1"/>
                </a:solidFill>
              </a:rPr>
              <a:t>共享 </a:t>
            </a:r>
            <a:r>
              <a:rPr lang="en-US" altLang="zh-CN" err="1" smtClean="0">
                <a:solidFill>
                  <a:schemeClr val="tx1"/>
                </a:solidFill>
              </a:rPr>
              <a:t>Kba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33863" y="5551263"/>
            <a:ext cx="3190672" cy="583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smtClean="0"/>
              <a:t>MSG</a:t>
            </a:r>
            <a:endParaRPr lang="zh-CN" altLang="en-US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论文没有提及的优化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打包</a:t>
            </a:r>
            <a:endParaRPr lang="en-US" altLang="zh-CN" smtClean="0"/>
          </a:p>
          <a:p>
            <a:r>
              <a:rPr lang="en-US" altLang="zh-CN" err="1" smtClean="0"/>
              <a:t>P2P</a:t>
            </a:r>
            <a:r>
              <a:rPr lang="zh-CN" altLang="en-US" smtClean="0"/>
              <a:t>网络</a:t>
            </a:r>
            <a:endParaRPr lang="en-US" altLang="zh-CN" smtClean="0"/>
          </a:p>
          <a:p>
            <a:r>
              <a:rPr lang="zh-CN" altLang="en-US" smtClean="0"/>
              <a:t>并行</a:t>
            </a:r>
            <a:endParaRPr lang="en-US" altLang="zh-CN" smtClean="0"/>
          </a:p>
          <a:p>
            <a:r>
              <a:rPr lang="zh-CN" altLang="en-US" smtClean="0"/>
              <a:t>异步</a:t>
            </a:r>
            <a:endParaRPr lang="en-US" altLang="zh-CN" smtClean="0"/>
          </a:p>
          <a:p>
            <a:pPr>
              <a:buNone/>
            </a:pPr>
            <a:r>
              <a:rPr lang="en-US" altLang="zh-CN" smtClean="0"/>
              <a:t>        </a:t>
            </a:r>
          </a:p>
          <a:p>
            <a:endParaRPr lang="zh-CN" altLang="en-US"/>
          </a:p>
        </p:txBody>
      </p:sp>
      <p:pic>
        <p:nvPicPr>
          <p:cNvPr id="4" name="图片 3" descr="PBFT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4895" y="1311255"/>
            <a:ext cx="7974192" cy="421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038492" y="2602524"/>
            <a:ext cx="351692" cy="304800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01353" y="2602524"/>
            <a:ext cx="351692" cy="304800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646985" y="2602524"/>
            <a:ext cx="351692" cy="304800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91601" y="5791200"/>
            <a:ext cx="57443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err="1" smtClean="0">
                <a:latin typeface="Arial" pitchFamily="34" charset="0"/>
                <a:ea typeface="微软雅黑" pitchFamily="34" charset="-122"/>
              </a:rPr>
              <a:t>m1</a:t>
            </a:r>
            <a:endParaRPr lang="zh-CN" altLang="en-US" sz="140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7507" y="5791200"/>
            <a:ext cx="57443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err="1" smtClean="0">
                <a:latin typeface="Arial" pitchFamily="34" charset="0"/>
                <a:ea typeface="微软雅黑" pitchFamily="34" charset="-122"/>
              </a:rPr>
              <a:t>m2</a:t>
            </a:r>
            <a:endParaRPr lang="zh-CN" altLang="en-US" sz="140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4923" y="5791200"/>
            <a:ext cx="57443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err="1" smtClean="0">
                <a:latin typeface="Arial" pitchFamily="34" charset="0"/>
                <a:ea typeface="微软雅黑" pitchFamily="34" charset="-122"/>
              </a:rPr>
              <a:t>m5</a:t>
            </a:r>
            <a:endParaRPr lang="zh-CN" altLang="en-US" sz="1400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8557846" y="2602524"/>
            <a:ext cx="351692" cy="304800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97260" y="2602524"/>
            <a:ext cx="351692" cy="3048000"/>
          </a:xfrm>
          <a:prstGeom prst="ellipse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回顾和心得</a:t>
            </a:r>
            <a:endParaRPr lang="zh-CN" altLang="en-US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458799" y="1639156"/>
            <a:ext cx="3471862" cy="3552825"/>
            <a:chOff x="1797" y="1195"/>
            <a:chExt cx="2187" cy="2238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rot="356676">
              <a:off x="1797" y="1195"/>
              <a:ext cx="2027" cy="2208"/>
              <a:chOff x="1820" y="1338"/>
              <a:chExt cx="1302" cy="1412"/>
            </a:xfrm>
          </p:grpSpPr>
          <p:sp>
            <p:nvSpPr>
              <p:cNvPr id="7" name="Freeform 4"/>
              <p:cNvSpPr>
                <a:spLocks/>
              </p:cNvSpPr>
              <p:nvPr/>
            </p:nvSpPr>
            <p:spPr bwMode="gray">
              <a:xfrm>
                <a:off x="2149" y="1338"/>
                <a:ext cx="973" cy="1412"/>
              </a:xfrm>
              <a:custGeom>
                <a:avLst/>
                <a:gdLst>
                  <a:gd name="T0" fmla="*/ 0 w 704"/>
                  <a:gd name="T1" fmla="*/ 1104917677 h 1021"/>
                  <a:gd name="T2" fmla="*/ 1093860727 w 704"/>
                  <a:gd name="T3" fmla="*/ 2147483647 h 1021"/>
                  <a:gd name="T4" fmla="*/ 1656756600 w 704"/>
                  <a:gd name="T5" fmla="*/ 1896083398 h 1021"/>
                  <a:gd name="T6" fmla="*/ 870695648 w 704"/>
                  <a:gd name="T7" fmla="*/ 1158243458 h 1021"/>
                  <a:gd name="T8" fmla="*/ 1058979928 w 704"/>
                  <a:gd name="T9" fmla="*/ 0 h 1021"/>
                  <a:gd name="T10" fmla="*/ 0 w 704"/>
                  <a:gd name="T11" fmla="*/ 1104917677 h 10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04"/>
                  <a:gd name="T19" fmla="*/ 0 h 1021"/>
                  <a:gd name="T20" fmla="*/ 704 w 704"/>
                  <a:gd name="T21" fmla="*/ 1021 h 102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04" h="1021">
                    <a:moveTo>
                      <a:pt x="0" y="266"/>
                    </a:moveTo>
                    <a:cubicBezTo>
                      <a:pt x="0" y="412"/>
                      <a:pt x="126" y="1021"/>
                      <a:pt x="271" y="1021"/>
                    </a:cubicBezTo>
                    <a:cubicBezTo>
                      <a:pt x="704" y="955"/>
                      <a:pt x="650" y="533"/>
                      <a:pt x="411" y="457"/>
                    </a:cubicBezTo>
                    <a:cubicBezTo>
                      <a:pt x="258" y="409"/>
                      <a:pt x="212" y="360"/>
                      <a:pt x="216" y="279"/>
                    </a:cubicBezTo>
                    <a:cubicBezTo>
                      <a:pt x="224" y="133"/>
                      <a:pt x="408" y="0"/>
                      <a:pt x="263" y="0"/>
                    </a:cubicBezTo>
                    <a:cubicBezTo>
                      <a:pt x="118" y="0"/>
                      <a:pt x="0" y="119"/>
                      <a:pt x="0" y="26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/>
                  </a:gs>
                  <a:gs pos="50000">
                    <a:srgbClr val="595959"/>
                  </a:gs>
                  <a:gs pos="100000">
                    <a:srgbClr val="000000"/>
                  </a:gs>
                </a:gsLst>
                <a:lin ang="54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5"/>
              <p:cNvSpPr>
                <a:spLocks/>
              </p:cNvSpPr>
              <p:nvPr/>
            </p:nvSpPr>
            <p:spPr bwMode="gray">
              <a:xfrm>
                <a:off x="1819" y="1339"/>
                <a:ext cx="1053" cy="1409"/>
              </a:xfrm>
              <a:custGeom>
                <a:avLst/>
                <a:gdLst>
                  <a:gd name="T0" fmla="*/ 836117949 w 762"/>
                  <a:gd name="T1" fmla="*/ 851265126 h 1020"/>
                  <a:gd name="T2" fmla="*/ 557195639 w 762"/>
                  <a:gd name="T3" fmla="*/ 566813843 h 1020"/>
                  <a:gd name="T4" fmla="*/ 278809370 w 762"/>
                  <a:gd name="T5" fmla="*/ 281557607 h 1020"/>
                  <a:gd name="T6" fmla="*/ 556644122 w 762"/>
                  <a:gd name="T7" fmla="*/ 0 h 1020"/>
                  <a:gd name="T8" fmla="*/ 16475520 w 762"/>
                  <a:gd name="T9" fmla="*/ 430675345 h 1020"/>
                  <a:gd name="T10" fmla="*/ 0 w 762"/>
                  <a:gd name="T11" fmla="*/ 567463110 h 1020"/>
                  <a:gd name="T12" fmla="*/ 557891492 w 762"/>
                  <a:gd name="T13" fmla="*/ 1132933154 h 1020"/>
                  <a:gd name="T14" fmla="*/ 836117949 w 762"/>
                  <a:gd name="T15" fmla="*/ 851265126 h 102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62"/>
                  <a:gd name="T25" fmla="*/ 0 h 1020"/>
                  <a:gd name="T26" fmla="*/ 762 w 762"/>
                  <a:gd name="T27" fmla="*/ 1020 h 102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62" h="1020">
                    <a:moveTo>
                      <a:pt x="762" y="766"/>
                    </a:moveTo>
                    <a:cubicBezTo>
                      <a:pt x="762" y="624"/>
                      <a:pt x="648" y="510"/>
                      <a:pt x="508" y="510"/>
                    </a:cubicBezTo>
                    <a:cubicBezTo>
                      <a:pt x="368" y="510"/>
                      <a:pt x="254" y="396"/>
                      <a:pt x="254" y="254"/>
                    </a:cubicBezTo>
                    <a:cubicBezTo>
                      <a:pt x="254" y="114"/>
                      <a:pt x="367" y="1"/>
                      <a:pt x="507" y="0"/>
                    </a:cubicBezTo>
                    <a:cubicBezTo>
                      <a:pt x="269" y="2"/>
                      <a:pt x="69" y="166"/>
                      <a:pt x="15" y="388"/>
                    </a:cubicBezTo>
                    <a:cubicBezTo>
                      <a:pt x="5" y="427"/>
                      <a:pt x="0" y="468"/>
                      <a:pt x="0" y="511"/>
                    </a:cubicBezTo>
                    <a:cubicBezTo>
                      <a:pt x="0" y="792"/>
                      <a:pt x="228" y="1020"/>
                      <a:pt x="509" y="1020"/>
                    </a:cubicBezTo>
                    <a:cubicBezTo>
                      <a:pt x="649" y="1020"/>
                      <a:pt x="762" y="906"/>
                      <a:pt x="762" y="76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ln w="19050">
                <a:solidFill>
                  <a:srgbClr val="F2F2F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" name="Freeform 45"/>
            <p:cNvSpPr>
              <a:spLocks/>
            </p:cNvSpPr>
            <p:nvPr/>
          </p:nvSpPr>
          <p:spPr bwMode="gray">
            <a:xfrm rot="357883">
              <a:off x="2336" y="1234"/>
              <a:ext cx="1648" cy="2199"/>
            </a:xfrm>
            <a:custGeom>
              <a:avLst/>
              <a:gdLst>
                <a:gd name="T0" fmla="*/ 2147483647 w 1021"/>
                <a:gd name="T1" fmla="*/ 0 h 1354"/>
                <a:gd name="T2" fmla="*/ 2147483647 w 1021"/>
                <a:gd name="T3" fmla="*/ 0 h 1354"/>
                <a:gd name="T4" fmla="*/ 0 w 1021"/>
                <a:gd name="T5" fmla="*/ 2147483647 h 1354"/>
                <a:gd name="T6" fmla="*/ 2147483647 w 1021"/>
                <a:gd name="T7" fmla="*/ 2147483647 h 1354"/>
                <a:gd name="T8" fmla="*/ 2147483647 w 1021"/>
                <a:gd name="T9" fmla="*/ 2147483647 h 1354"/>
                <a:gd name="T10" fmla="*/ 2147483647 w 1021"/>
                <a:gd name="T11" fmla="*/ 2147483647 h 1354"/>
                <a:gd name="T12" fmla="*/ 2147483647 w 1021"/>
                <a:gd name="T13" fmla="*/ 2147483647 h 1354"/>
                <a:gd name="T14" fmla="*/ 2147483647 w 1021"/>
                <a:gd name="T15" fmla="*/ 2147483647 h 1354"/>
                <a:gd name="T16" fmla="*/ 2147483647 w 1021"/>
                <a:gd name="T17" fmla="*/ 0 h 13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21"/>
                <a:gd name="T28" fmla="*/ 0 h 1354"/>
                <a:gd name="T29" fmla="*/ 1021 w 1021"/>
                <a:gd name="T30" fmla="*/ 1354 h 135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21" h="1354">
                  <a:moveTo>
                    <a:pt x="341" y="0"/>
                  </a:moveTo>
                  <a:cubicBezTo>
                    <a:pt x="340" y="0"/>
                    <a:pt x="337" y="0"/>
                    <a:pt x="336" y="0"/>
                  </a:cubicBezTo>
                  <a:cubicBezTo>
                    <a:pt x="151" y="1"/>
                    <a:pt x="0" y="151"/>
                    <a:pt x="0" y="337"/>
                  </a:cubicBezTo>
                  <a:cubicBezTo>
                    <a:pt x="0" y="526"/>
                    <a:pt x="152" y="677"/>
                    <a:pt x="339" y="677"/>
                  </a:cubicBezTo>
                  <a:cubicBezTo>
                    <a:pt x="525" y="677"/>
                    <a:pt x="677" y="828"/>
                    <a:pt x="677" y="1017"/>
                  </a:cubicBezTo>
                  <a:cubicBezTo>
                    <a:pt x="677" y="1203"/>
                    <a:pt x="525" y="1354"/>
                    <a:pt x="340" y="1354"/>
                  </a:cubicBezTo>
                  <a:cubicBezTo>
                    <a:pt x="340" y="1354"/>
                    <a:pt x="340" y="1354"/>
                    <a:pt x="341" y="1354"/>
                  </a:cubicBezTo>
                  <a:cubicBezTo>
                    <a:pt x="716" y="1354"/>
                    <a:pt x="1021" y="1051"/>
                    <a:pt x="1021" y="677"/>
                  </a:cubicBezTo>
                  <a:cubicBezTo>
                    <a:pt x="1021" y="304"/>
                    <a:pt x="716" y="0"/>
                    <a:pt x="341" y="0"/>
                  </a:cubicBezTo>
                </a:path>
              </a:pathLst>
            </a:custGeom>
            <a:gradFill rotWithShape="1">
              <a:gsLst>
                <a:gs pos="0">
                  <a:srgbClr val="91BA44"/>
                </a:gs>
                <a:gs pos="100000">
                  <a:srgbClr val="4B7013"/>
                </a:gs>
              </a:gsLst>
              <a:lin ang="5400000" scaled="1"/>
            </a:gra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Textfeld 28"/>
          <p:cNvSpPr txBox="1">
            <a:spLocks noChangeArrowheads="1"/>
          </p:cNvSpPr>
          <p:nvPr/>
        </p:nvSpPr>
        <p:spPr bwMode="gray">
          <a:xfrm>
            <a:off x="5669329" y="2443041"/>
            <a:ext cx="17315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  <a:cs typeface="Arial" charset="0"/>
              </a:rPr>
              <a:t>共识节点数</a:t>
            </a:r>
            <a:endParaRPr lang="de-DE" altLang="zh-CN" sz="2400" b="1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0" name="Textfeld 29"/>
          <p:cNvSpPr txBox="1">
            <a:spLocks noChangeArrowheads="1"/>
          </p:cNvSpPr>
          <p:nvPr/>
        </p:nvSpPr>
        <p:spPr bwMode="gray">
          <a:xfrm>
            <a:off x="5188682" y="3803895"/>
            <a:ext cx="1422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smtClean="0">
                <a:solidFill>
                  <a:schemeClr val="bg1"/>
                </a:solidFill>
                <a:cs typeface="Arial" charset="0"/>
              </a:rPr>
              <a:t>性能指标</a:t>
            </a:r>
            <a:endParaRPr lang="de-DE" altLang="zh-CN" sz="2400" b="1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优化和取舍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第一节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+mn-cs"/>
              </a:rPr>
              <a:t>共识算法的优化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第三节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1)  Federated </a:t>
            </a:r>
            <a:r>
              <a:rPr lang="en-US" altLang="zh-CN" err="1" smtClean="0"/>
              <a:t>Concensus</a:t>
            </a:r>
            <a:r>
              <a:rPr lang="en-US" altLang="zh-CN" smtClean="0"/>
              <a:t> of </a:t>
            </a:r>
            <a:r>
              <a:rPr lang="en-US" altLang="zh-CN" err="1" smtClean="0"/>
              <a:t>Chain.com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0484" y="1430216"/>
            <a:ext cx="6611083" cy="359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122984" y="1957754"/>
            <a:ext cx="78544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打包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4582" y="3833446"/>
            <a:ext cx="1137138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签名，回送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3782" y="1770184"/>
            <a:ext cx="277837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收集到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M of N 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签名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, 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正式出块并附带</a:t>
            </a:r>
            <a:r>
              <a:rPr lang="en-US" altLang="zh-CN" sz="1400" smtClean="0">
                <a:latin typeface="Arial" pitchFamily="34" charset="0"/>
                <a:ea typeface="微软雅黑" pitchFamily="34" charset="-122"/>
              </a:rPr>
              <a:t>M</a:t>
            </a: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个有效签名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4520" y="5357446"/>
            <a:ext cx="573258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M of N</a:t>
            </a: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签名：必须  </a:t>
            </a:r>
            <a:r>
              <a:rPr lang="en-US" altLang="zh-CN" b="1" err="1" smtClean="0">
                <a:latin typeface="Arial" pitchFamily="34" charset="0"/>
                <a:ea typeface="微软雅黑" pitchFamily="34" charset="-122"/>
              </a:rPr>
              <a:t>2M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 &gt; N</a:t>
            </a:r>
          </a:p>
          <a:p>
            <a:pPr>
              <a:lnSpc>
                <a:spcPct val="130000"/>
              </a:lnSpc>
            </a:pP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不超过 </a:t>
            </a:r>
            <a:r>
              <a:rPr lang="en-US" altLang="zh-CN" b="1" err="1" smtClean="0">
                <a:latin typeface="Arial" pitchFamily="34" charset="0"/>
                <a:ea typeface="微软雅黑" pitchFamily="34" charset="-122"/>
              </a:rPr>
              <a:t>2M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 – N - 1 </a:t>
            </a: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个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block signor</a:t>
            </a: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是坏人时有效</a:t>
            </a:r>
            <a:endParaRPr lang="en-US" altLang="zh-CN" b="1" smtClean="0"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原理和</a:t>
            </a:r>
            <a:r>
              <a:rPr lang="en-US" altLang="zh-CN" b="1" err="1" smtClean="0">
                <a:latin typeface="Arial" pitchFamily="34" charset="0"/>
                <a:ea typeface="微软雅黑" pitchFamily="34" charset="-122"/>
              </a:rPr>
              <a:t>PBFT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 </a:t>
            </a: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的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prepare phase</a:t>
            </a:r>
            <a:r>
              <a:rPr lang="zh-CN" altLang="en-US" b="1" smtClean="0">
                <a:latin typeface="Arial" pitchFamily="34" charset="0"/>
                <a:ea typeface="微软雅黑" pitchFamily="34" charset="-122"/>
              </a:rPr>
              <a:t>相同</a:t>
            </a:r>
            <a:r>
              <a:rPr lang="en-US" altLang="zh-CN" b="1" smtClean="0">
                <a:latin typeface="Arial" pitchFamily="34" charset="0"/>
                <a:ea typeface="微软雅黑" pitchFamily="34" charset="-122"/>
              </a:rPr>
              <a:t> </a:t>
            </a:r>
            <a:endParaRPr lang="zh-CN" altLang="en-US" b="1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0244" y="2180492"/>
            <a:ext cx="161778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i="1" smtClean="0">
                <a:latin typeface="Arial" pitchFamily="34" charset="0"/>
                <a:ea typeface="微软雅黑" pitchFamily="34" charset="-122"/>
              </a:rPr>
              <a:t>block generator</a:t>
            </a:r>
            <a:endParaRPr lang="zh-CN" altLang="en-US" sz="1400" b="1" i="1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67" y="2872154"/>
            <a:ext cx="161778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i="1" smtClean="0">
                <a:latin typeface="Arial" pitchFamily="34" charset="0"/>
                <a:ea typeface="微软雅黑" pitchFamily="34" charset="-122"/>
              </a:rPr>
              <a:t>block signor</a:t>
            </a:r>
            <a:endParaRPr lang="zh-CN" altLang="en-US" sz="1400" b="1" i="1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1968" y="3458305"/>
            <a:ext cx="161778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i="1" smtClean="0">
                <a:latin typeface="Arial" pitchFamily="34" charset="0"/>
                <a:ea typeface="微软雅黑" pitchFamily="34" charset="-122"/>
              </a:rPr>
              <a:t>block signor</a:t>
            </a:r>
            <a:endParaRPr lang="zh-CN" altLang="en-US" sz="1400" b="1" i="1" smtClean="0"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1968" y="4138243"/>
            <a:ext cx="161778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i="1" smtClean="0">
                <a:latin typeface="Arial" pitchFamily="34" charset="0"/>
                <a:ea typeface="微软雅黑" pitchFamily="34" charset="-122"/>
              </a:rPr>
              <a:t>block signor</a:t>
            </a:r>
            <a:endParaRPr lang="zh-CN" altLang="en-US" sz="1400" b="1" i="1" smtClean="0"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Federated </a:t>
            </a:r>
            <a:r>
              <a:rPr lang="en-US" altLang="zh-CN" err="1" smtClean="0"/>
              <a:t>Concensus</a:t>
            </a:r>
            <a:r>
              <a:rPr lang="zh-CN" altLang="en-US" smtClean="0"/>
              <a:t>的分析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收益：和</a:t>
            </a:r>
            <a:r>
              <a:rPr lang="en-US" altLang="zh-CN" smtClean="0"/>
              <a:t>RAFT</a:t>
            </a:r>
            <a:r>
              <a:rPr lang="zh-CN" altLang="en-US" smtClean="0"/>
              <a:t>协议一样的消息模式，吞吐量和时延都很好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代价：假设</a:t>
            </a:r>
            <a:r>
              <a:rPr lang="en-US" altLang="zh-CN" smtClean="0"/>
              <a:t>block generator</a:t>
            </a:r>
            <a:r>
              <a:rPr lang="zh-CN" altLang="en-US" smtClean="0"/>
              <a:t>不出现拜占庭错误，且出问题时牺牲</a:t>
            </a:r>
            <a:r>
              <a:rPr lang="en-US" altLang="zh-CN" err="1" smtClean="0"/>
              <a:t>liveness</a:t>
            </a:r>
            <a:endParaRPr lang="en-US" altLang="zh-CN" smtClean="0"/>
          </a:p>
          <a:p>
            <a:pPr lvl="1"/>
            <a:r>
              <a:rPr lang="zh-CN" altLang="en-US" smtClean="0"/>
              <a:t>在联盟链环境下，必须通过人工干预并替换原有 </a:t>
            </a:r>
            <a:r>
              <a:rPr lang="en-US" altLang="zh-CN" smtClean="0"/>
              <a:t>block generator </a:t>
            </a:r>
            <a:r>
              <a:rPr lang="zh-CN" altLang="en-US" smtClean="0"/>
              <a:t>修复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>
                <a:solidFill>
                  <a:srgbClr val="FF0000"/>
                </a:solidFill>
              </a:rPr>
              <a:t>心得</a:t>
            </a:r>
            <a:r>
              <a:rPr lang="zh-CN" altLang="en-US" smtClean="0"/>
              <a:t>：当心各种</a:t>
            </a:r>
            <a:r>
              <a:rPr lang="en-US" altLang="zh-CN" smtClean="0"/>
              <a:t>PBFT</a:t>
            </a:r>
            <a:r>
              <a:rPr lang="zh-CN" altLang="en-US" smtClean="0"/>
              <a:t>裁剪版，小心评估其代价</a:t>
            </a:r>
            <a:endParaRPr lang="en-US" altLang="zh-CN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732691" y="328246"/>
            <a:ext cx="9900139" cy="861646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2) Zyzzyva</a:t>
            </a:r>
            <a:endParaRPr lang="en-US" altLang="zh-CN">
              <a:ea typeface="宋体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73016" y="1547446"/>
            <a:ext cx="10093570" cy="425547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marL="355600" marR="0" lvl="0" indent="-355600" algn="just" defTabSz="685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pitchFamily="2" charset="2"/>
              <a:buChar char=""/>
              <a:tabLst/>
              <a:defRPr/>
            </a:pP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Uses </a:t>
            </a:r>
            <a:r>
              <a:rPr kumimoji="0" lang="en-US" altLang="zh-CN" sz="2400" b="1" i="1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speculation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 to reduce the cost of </a:t>
            </a:r>
            <a:r>
              <a:rPr kumimoji="0" lang="en-US" altLang="zh-CN" sz="2400" b="0" i="0" u="none" strike="noStrike" kern="1200" cap="none" spc="0" normalizeH="0" baseline="0" noProof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BFT</a:t>
            </a:r>
            <a:r>
              <a: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 replication</a:t>
            </a:r>
          </a:p>
          <a:p>
            <a:pPr marL="355600" marR="0" lvl="1" indent="-355600" algn="just" defTabSz="685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SzTx/>
              <a:buFont typeface="幼圆" pitchFamily="49" charset="-122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- Primary replica proposes order of client requests to all secondary replicas (</a:t>
            </a:r>
            <a:r>
              <a:rPr kumimoji="0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standard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)</a:t>
            </a:r>
          </a:p>
          <a:p>
            <a:pPr marL="355600" marR="0" lvl="1" indent="-355600" algn="just" defTabSz="6858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SzTx/>
              <a:buFont typeface="幼圆" pitchFamily="49" charset="-122"/>
              <a:buChar char=" "/>
              <a:tabLst/>
              <a:defRPr/>
            </a:pP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- Secondary replicas speculatively execute the request without going through an agreement protocol to validate that order (</a:t>
            </a:r>
            <a:r>
              <a:rPr kumimoji="0" lang="en-US" altLang="zh-CN" sz="2000" b="1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new idea</a:t>
            </a:r>
            <a:r>
              <a:rPr kumimoji="0" lang="en-US" altLang="zh-CN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+mn-cs"/>
              </a:rPr>
              <a:t>)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宋体" charset="-122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CB4AF-B295-4E0F-9B6B-2B8B43903C54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Zyzzyva </a:t>
            </a:r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As a result</a:t>
            </a:r>
          </a:p>
          <a:p>
            <a:pPr lvl="1">
              <a:spcBef>
                <a:spcPct val="0"/>
              </a:spcBef>
            </a:pPr>
            <a:r>
              <a:rPr lang="en-US" altLang="zh-CN" smtClean="0">
                <a:ea typeface="宋体" charset="-122"/>
              </a:rPr>
              <a:t>- States </a:t>
            </a:r>
            <a:r>
              <a:rPr lang="en-US" altLang="zh-CN">
                <a:ea typeface="宋体" charset="-122"/>
              </a:rPr>
              <a:t>of correct replicas may diverge</a:t>
            </a:r>
          </a:p>
          <a:p>
            <a:pPr lvl="1">
              <a:spcBef>
                <a:spcPct val="0"/>
              </a:spcBef>
            </a:pPr>
            <a:r>
              <a:rPr lang="en-US" altLang="zh-CN" smtClean="0">
                <a:ea typeface="宋体" charset="-122"/>
              </a:rPr>
              <a:t>- Replicas </a:t>
            </a:r>
            <a:r>
              <a:rPr lang="en-US" altLang="zh-CN">
                <a:ea typeface="宋体" charset="-122"/>
              </a:rPr>
              <a:t>may send diverging replies to client </a:t>
            </a:r>
          </a:p>
          <a:p>
            <a:r>
              <a:rPr lang="en-US" altLang="zh-CN">
                <a:ea typeface="宋体" charset="-122"/>
              </a:rPr>
              <a:t>Zyzzyva’s solution</a:t>
            </a:r>
          </a:p>
          <a:p>
            <a:pPr lvl="1">
              <a:spcBef>
                <a:spcPct val="0"/>
              </a:spcBef>
            </a:pPr>
            <a:r>
              <a:rPr lang="en-US" altLang="zh-CN" smtClean="0">
                <a:ea typeface="宋体" charset="-122"/>
              </a:rPr>
              <a:t>- Clients </a:t>
            </a:r>
            <a:r>
              <a:rPr lang="en-US" altLang="zh-CN">
                <a:ea typeface="宋体" charset="-122"/>
              </a:rPr>
              <a:t>detect </a:t>
            </a:r>
            <a:r>
              <a:rPr lang="en-US" altLang="zh-CN" smtClean="0">
                <a:ea typeface="宋体" charset="-122"/>
              </a:rPr>
              <a:t>inconsistencies   </a:t>
            </a: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← </a:t>
            </a:r>
            <a:r>
              <a:rPr lang="zh-CN" altLang="en-US" b="1" smtClean="0">
                <a:solidFill>
                  <a:srgbClr val="FF0000"/>
                </a:solidFill>
                <a:ea typeface="宋体" charset="-122"/>
              </a:rPr>
              <a:t>借助</a:t>
            </a: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client</a:t>
            </a:r>
            <a:r>
              <a:rPr lang="zh-CN" altLang="en-US" b="1" smtClean="0">
                <a:solidFill>
                  <a:srgbClr val="FF0000"/>
                </a:solidFill>
                <a:ea typeface="宋体" charset="-122"/>
              </a:rPr>
              <a:t>，我们后续会在其他地方看到</a:t>
            </a:r>
            <a:endParaRPr lang="en-US" altLang="zh-CN" b="1">
              <a:solidFill>
                <a:srgbClr val="FF0000"/>
              </a:solidFill>
              <a:ea typeface="宋体" charset="-122"/>
            </a:endParaRPr>
          </a:p>
          <a:p>
            <a:pPr lvl="1">
              <a:spcBef>
                <a:spcPct val="0"/>
              </a:spcBef>
            </a:pPr>
            <a:r>
              <a:rPr lang="en-US" altLang="zh-CN" smtClean="0">
                <a:ea typeface="宋体" charset="-122"/>
              </a:rPr>
              <a:t>- Help </a:t>
            </a:r>
            <a:r>
              <a:rPr lang="en-US" altLang="zh-CN">
                <a:ea typeface="宋体" charset="-122"/>
              </a:rPr>
              <a:t>convergence of correct replicas to a single total ordering of requests</a:t>
            </a:r>
          </a:p>
          <a:p>
            <a:pPr lvl="1">
              <a:spcBef>
                <a:spcPct val="0"/>
              </a:spcBef>
            </a:pPr>
            <a:r>
              <a:rPr lang="en-US" altLang="zh-CN" smtClean="0">
                <a:ea typeface="宋体" charset="-122"/>
              </a:rPr>
              <a:t>- Reject </a:t>
            </a:r>
            <a:r>
              <a:rPr lang="en-US" altLang="zh-CN">
                <a:ea typeface="宋体" charset="-122"/>
              </a:rPr>
              <a:t>inconsistent replies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Zyzzyva:</a:t>
            </a:r>
            <a:r>
              <a:rPr lang="zh-CN" altLang="en-US" smtClean="0"/>
              <a:t>理想情况，及时收齐</a:t>
            </a:r>
            <a:r>
              <a:rPr lang="en-US" altLang="zh-CN" err="1" smtClean="0"/>
              <a:t>3f+1</a:t>
            </a:r>
            <a:r>
              <a:rPr lang="zh-CN" altLang="en-US" smtClean="0"/>
              <a:t>个一致</a:t>
            </a:r>
            <a:r>
              <a:rPr lang="en-US" altLang="zh-CN" smtClean="0"/>
              <a:t>RESPONSE</a:t>
            </a:r>
            <a:endParaRPr lang="zh-CN" altLang="en-US"/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78522" y="1264872"/>
            <a:ext cx="10049391" cy="3705713"/>
          </a:xfrm>
          <a:prstGeom prst="rect">
            <a:avLst/>
          </a:prstGeom>
          <a:noFill/>
          <a:ln/>
        </p:spPr>
      </p:pic>
      <p:sp>
        <p:nvSpPr>
          <p:cNvPr id="5" name="TextBox 4"/>
          <p:cNvSpPr txBox="1"/>
          <p:nvPr/>
        </p:nvSpPr>
        <p:spPr>
          <a:xfrm>
            <a:off x="2649414" y="1066802"/>
            <a:ext cx="2790093" cy="62331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m = &lt;REQUEST, o, t, c&gt;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c</a:t>
            </a:r>
          </a:p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o: 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指令    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t: 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客户端唯一递增编号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434860" y="1981201"/>
            <a:ext cx="3751386" cy="35169"/>
          </a:xfrm>
          <a:prstGeom prst="straightConnector1">
            <a:avLst/>
          </a:prstGeom>
          <a:ln w="34925" cmpd="sng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27077" y="1019909"/>
            <a:ext cx="1336430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没有超时</a:t>
            </a:r>
            <a:r>
              <a:rPr lang="en-US" altLang="zh-CN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 !</a:t>
            </a:r>
            <a:endParaRPr lang="zh-CN" altLang="en-US" sz="140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12" name="直接连接符 11"/>
          <p:cNvCxnSpPr>
            <a:stCxn id="11" idx="2"/>
          </p:cNvCxnSpPr>
          <p:nvPr/>
        </p:nvCxnSpPr>
        <p:spPr>
          <a:xfrm>
            <a:off x="6295292" y="1392319"/>
            <a:ext cx="844062" cy="612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2339" y="5193326"/>
            <a:ext cx="3669323" cy="14927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OR := &lt;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ORDER_REQ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v, n,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hn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d&gt;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p</a:t>
            </a:r>
          </a:p>
          <a:p>
            <a:pPr>
              <a:lnSpc>
                <a:spcPct val="130000"/>
              </a:lnSpc>
            </a:pP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发送 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&lt; OR, m&gt;</a:t>
            </a:r>
          </a:p>
          <a:p>
            <a:pPr>
              <a:lnSpc>
                <a:spcPct val="130000"/>
              </a:lnSpc>
            </a:pP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v : view number     n: </a:t>
            </a:r>
            <a:r>
              <a:rPr lang="en-US" altLang="zh-CN" sz="1400" b="1" i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seq</a:t>
            </a: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 number</a:t>
            </a:r>
          </a:p>
          <a:p>
            <a:pPr>
              <a:lnSpc>
                <a:spcPct val="130000"/>
              </a:lnSpc>
            </a:pP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d := H(m)</a:t>
            </a:r>
          </a:p>
          <a:p>
            <a:pPr>
              <a:lnSpc>
                <a:spcPct val="130000"/>
              </a:lnSpc>
            </a:pPr>
            <a:r>
              <a:rPr lang="en-US" altLang="zh-CN" sz="1400" b="1" i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hn</a:t>
            </a: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 :=  H(</a:t>
            </a:r>
            <a:r>
              <a:rPr lang="en-US" altLang="zh-CN" sz="1400" b="1" i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h</a:t>
            </a:r>
            <a:r>
              <a:rPr lang="en-US" altLang="zh-CN" sz="1100" b="1" i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n</a:t>
            </a:r>
            <a:r>
              <a:rPr lang="en-US" altLang="zh-CN" sz="11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-1</a:t>
            </a: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d), </a:t>
            </a:r>
            <a:r>
              <a:rPr lang="zh-CN" altLang="en-US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   </a:t>
            </a: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m</a:t>
            </a:r>
            <a:r>
              <a:rPr lang="zh-CN" altLang="en-US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历史的区块链式摘要</a:t>
            </a:r>
          </a:p>
        </p:txBody>
      </p:sp>
      <p:cxnSp>
        <p:nvCxnSpPr>
          <p:cNvPr id="15" name="直接连接符 14"/>
          <p:cNvCxnSpPr>
            <a:endCxn id="14" idx="0"/>
          </p:cNvCxnSpPr>
          <p:nvPr/>
        </p:nvCxnSpPr>
        <p:spPr>
          <a:xfrm flipH="1">
            <a:off x="2667001" y="3176954"/>
            <a:ext cx="2268416" cy="20163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5" idx="2"/>
          </p:cNvCxnSpPr>
          <p:nvPr/>
        </p:nvCxnSpPr>
        <p:spPr>
          <a:xfrm flipH="1">
            <a:off x="3821723" y="1690114"/>
            <a:ext cx="222738" cy="5607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13232" y="5240218"/>
            <a:ext cx="5181600" cy="6524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&lt;&lt;SPEC-RESPONSE, v, n,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hn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H(r), c, t&gt;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r, OR&gt;</a:t>
            </a:r>
          </a:p>
          <a:p>
            <a:pPr>
              <a:lnSpc>
                <a:spcPct val="130000"/>
              </a:lnSpc>
            </a:pP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r : </a:t>
            </a:r>
            <a:r>
              <a:rPr lang="zh-CN" altLang="en-US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尝试执行产生的 </a:t>
            </a:r>
            <a:r>
              <a:rPr lang="en-US" altLang="zh-CN" sz="1400" b="1" i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reply</a:t>
            </a:r>
            <a:endParaRPr lang="zh-CN" altLang="en-US" sz="1400" b="1" i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30" name="直接连接符 29"/>
          <p:cNvCxnSpPr>
            <a:endCxn id="28" idx="0"/>
          </p:cNvCxnSpPr>
          <p:nvPr/>
        </p:nvCxnSpPr>
        <p:spPr>
          <a:xfrm>
            <a:off x="6553201" y="2942492"/>
            <a:ext cx="2250831" cy="22977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56079" y="1730758"/>
            <a:ext cx="651754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Ta</a:t>
            </a:r>
            <a:endParaRPr lang="zh-CN" altLang="en-US" sz="140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8802" y="163509"/>
            <a:ext cx="11386492" cy="699595"/>
          </a:xfrm>
        </p:spPr>
        <p:txBody>
          <a:bodyPr/>
          <a:lstStyle/>
          <a:p>
            <a:r>
              <a:rPr lang="en-US" altLang="zh-CN" smtClean="0"/>
              <a:t>Zyzzyva: </a:t>
            </a:r>
            <a:r>
              <a:rPr lang="zh-CN" altLang="en-US" smtClean="0"/>
              <a:t>超时</a:t>
            </a:r>
            <a:r>
              <a:rPr lang="en-US" altLang="zh-CN" smtClean="0"/>
              <a:t>,</a:t>
            </a:r>
            <a:r>
              <a:rPr lang="zh-CN" altLang="en-US" smtClean="0"/>
              <a:t>只有</a:t>
            </a:r>
            <a:r>
              <a:rPr lang="en-US" altLang="zh-CN" smtClean="0"/>
              <a:t>[</a:t>
            </a:r>
            <a:r>
              <a:rPr lang="en-US" altLang="zh-CN" err="1" smtClean="0"/>
              <a:t>2f+1</a:t>
            </a:r>
            <a:r>
              <a:rPr lang="en-US" altLang="zh-CN" smtClean="0"/>
              <a:t>, </a:t>
            </a:r>
            <a:r>
              <a:rPr lang="en-US" altLang="zh-CN" err="1" smtClean="0"/>
              <a:t>3f</a:t>
            </a:r>
            <a:r>
              <a:rPr lang="en-US" altLang="zh-CN" smtClean="0"/>
              <a:t>]</a:t>
            </a:r>
            <a:r>
              <a:rPr lang="zh-CN" altLang="en-US" smtClean="0"/>
              <a:t>个一致</a:t>
            </a:r>
            <a:r>
              <a:rPr lang="en-US" altLang="zh-CN" smtClean="0"/>
              <a:t>RESPONSE</a:t>
            </a:r>
            <a:endParaRPr lang="zh-CN" altLang="en-US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65384" y="2007819"/>
            <a:ext cx="9286875" cy="3384550"/>
          </a:xfrm>
          <a:prstGeom prst="rect">
            <a:avLst/>
          </a:prstGeom>
          <a:noFill/>
          <a:ln/>
        </p:spPr>
      </p:pic>
      <p:sp>
        <p:nvSpPr>
          <p:cNvPr id="5" name="TextBox 4"/>
          <p:cNvSpPr txBox="1"/>
          <p:nvPr/>
        </p:nvSpPr>
        <p:spPr>
          <a:xfrm>
            <a:off x="5615353" y="1043353"/>
            <a:ext cx="5298832" cy="12126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客户发送 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&lt;COMMIT, CC, c&gt;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c</a:t>
            </a:r>
          </a:p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CC: 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根据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个一致的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SPEC-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RESP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构建，包含</a:t>
            </a:r>
            <a:endParaRPr lang="en-US" altLang="zh-CN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      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2f+1</a:t>
            </a:r>
            <a:r>
              <a:rPr lang="zh-CN" altLang="en-US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个 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&lt;&lt;SPEC-RESPONSE, v, n,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hn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H(r), c, t&gt;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&gt;</a:t>
            </a:r>
          </a:p>
          <a:p>
            <a:pPr>
              <a:lnSpc>
                <a:spcPct val="130000"/>
              </a:lnSpc>
            </a:pPr>
            <a:endParaRPr lang="zh-CN" altLang="en-US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8" name="直接连接符 7"/>
          <p:cNvCxnSpPr>
            <a:stCxn id="5" idx="2"/>
          </p:cNvCxnSpPr>
          <p:nvPr/>
        </p:nvCxnSpPr>
        <p:spPr>
          <a:xfrm flipH="1">
            <a:off x="7725509" y="2255993"/>
            <a:ext cx="539260" cy="6513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3552093" y="2145321"/>
            <a:ext cx="3434861" cy="23447"/>
          </a:xfrm>
          <a:prstGeom prst="straightConnector1">
            <a:avLst/>
          </a:prstGeom>
          <a:ln w="34925" cmpd="sng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56881" y="1812334"/>
            <a:ext cx="867508" cy="34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Ta</a:t>
            </a:r>
            <a:r>
              <a:rPr lang="zh-CN" altLang="en-US" sz="1400" b="1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超时</a:t>
            </a:r>
            <a:r>
              <a:rPr lang="en-US" altLang="zh-CN" sz="1400" b="1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 !</a:t>
            </a:r>
            <a:endParaRPr lang="zh-CN" altLang="en-US" sz="1400" b="1" i="1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45568" y="5627076"/>
            <a:ext cx="2989385" cy="3724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&lt;LOCAL-COMMIT, v, d, h, 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, c&gt;</a:t>
            </a:r>
            <a:r>
              <a:rPr lang="el-GR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σ</a:t>
            </a: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i</a:t>
            </a:r>
            <a:endParaRPr lang="zh-CN" altLang="en-US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15" name="直接连接符 14"/>
          <p:cNvCxnSpPr>
            <a:endCxn id="14" idx="0"/>
          </p:cNvCxnSpPr>
          <p:nvPr/>
        </p:nvCxnSpPr>
        <p:spPr>
          <a:xfrm flipH="1">
            <a:off x="8540261" y="3329354"/>
            <a:ext cx="381001" cy="229772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35569" y="2227385"/>
            <a:ext cx="1137140" cy="3724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REQUEST</a:t>
            </a:r>
            <a:endParaRPr lang="zh-CN" altLang="en-US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72708" y="3962400"/>
            <a:ext cx="1324709" cy="3724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ORDER_REQ</a:t>
            </a:r>
            <a:endParaRPr lang="zh-CN" altLang="en-US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8462" y="3587261"/>
            <a:ext cx="1922584" cy="3724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err="1" smtClean="0">
                <a:solidFill>
                  <a:srgbClr val="2613DD"/>
                </a:solidFill>
                <a:latin typeface="Arial" pitchFamily="34" charset="0"/>
                <a:ea typeface="微软雅黑" pitchFamily="34" charset="-122"/>
              </a:rPr>
              <a:t>SPEC_RESPONSE</a:t>
            </a:r>
            <a:endParaRPr lang="zh-CN" altLang="en-US" sz="1400" b="1" smtClean="0">
              <a:solidFill>
                <a:srgbClr val="2613DD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Zyzzyva</a:t>
            </a:r>
            <a:r>
              <a:rPr lang="zh-CN" altLang="en-US" smtClean="0"/>
              <a:t>：超时，但</a:t>
            </a:r>
            <a:r>
              <a:rPr lang="en-US" altLang="zh-CN" smtClean="0"/>
              <a:t>&lt;2f+1</a:t>
            </a:r>
            <a:r>
              <a:rPr lang="zh-CN" altLang="en-US" smtClean="0"/>
              <a:t>个一致</a:t>
            </a:r>
            <a:r>
              <a:rPr lang="en-US" altLang="zh-CN" smtClean="0"/>
              <a:t>RESPONSE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如果</a:t>
            </a:r>
            <a:r>
              <a:rPr lang="en-US" altLang="zh-CN" smtClean="0"/>
              <a:t>primary</a:t>
            </a:r>
            <a:r>
              <a:rPr lang="zh-CN" altLang="en-US" smtClean="0"/>
              <a:t>是恶意节点，就可能出现这个情况</a:t>
            </a:r>
            <a:endParaRPr lang="en-US" altLang="zh-CN" smtClean="0"/>
          </a:p>
          <a:p>
            <a:r>
              <a:rPr lang="en-US" altLang="zh-CN" smtClean="0"/>
              <a:t>Client</a:t>
            </a:r>
            <a:r>
              <a:rPr lang="zh-CN" altLang="en-US" smtClean="0"/>
              <a:t>重置</a:t>
            </a:r>
            <a:r>
              <a:rPr lang="en-US" altLang="zh-CN" smtClean="0"/>
              <a:t>Ta</a:t>
            </a:r>
            <a:r>
              <a:rPr lang="zh-CN" altLang="en-US" smtClean="0"/>
              <a:t>计时器，向全部</a:t>
            </a:r>
            <a:r>
              <a:rPr lang="en-US" altLang="zh-CN" smtClean="0"/>
              <a:t>node</a:t>
            </a:r>
            <a:r>
              <a:rPr lang="zh-CN" altLang="en-US" smtClean="0"/>
              <a:t>重发</a:t>
            </a:r>
            <a:r>
              <a:rPr lang="en-US" altLang="zh-CN" smtClean="0"/>
              <a:t>&lt;REQUEST…&gt;</a:t>
            </a:r>
          </a:p>
          <a:p>
            <a:r>
              <a:rPr lang="zh-CN" altLang="en-US" smtClean="0"/>
              <a:t>不是</a:t>
            </a:r>
            <a:r>
              <a:rPr lang="en-US" altLang="zh-CN" smtClean="0"/>
              <a:t>primary</a:t>
            </a:r>
            <a:r>
              <a:rPr lang="zh-CN" altLang="en-US" smtClean="0"/>
              <a:t>的</a:t>
            </a:r>
            <a:r>
              <a:rPr lang="en-US" altLang="zh-CN" smtClean="0"/>
              <a:t>node</a:t>
            </a:r>
            <a:r>
              <a:rPr lang="zh-CN" altLang="en-US" smtClean="0"/>
              <a:t>收到</a:t>
            </a:r>
            <a:r>
              <a:rPr lang="en-US" altLang="zh-CN" smtClean="0"/>
              <a:t>&lt;REQUEST…&gt;</a:t>
            </a:r>
            <a:r>
              <a:rPr lang="zh-CN" altLang="en-US" smtClean="0"/>
              <a:t>后，通过</a:t>
            </a:r>
            <a:r>
              <a:rPr lang="en-US" altLang="zh-CN" smtClean="0"/>
              <a:t>&lt;CONFIRM_REQ…&gt;</a:t>
            </a:r>
            <a:r>
              <a:rPr lang="zh-CN" altLang="en-US" smtClean="0"/>
              <a:t>向</a:t>
            </a:r>
            <a:r>
              <a:rPr lang="en-US" altLang="zh-CN" smtClean="0"/>
              <a:t>primary</a:t>
            </a:r>
            <a:r>
              <a:rPr lang="zh-CN" altLang="en-US" smtClean="0"/>
              <a:t>转发，同时启动</a:t>
            </a:r>
            <a:r>
              <a:rPr lang="en-US" altLang="zh-CN" err="1" smtClean="0"/>
              <a:t>Tc</a:t>
            </a:r>
            <a:r>
              <a:rPr lang="zh-CN" altLang="en-US" smtClean="0"/>
              <a:t>计时器</a:t>
            </a:r>
            <a:endParaRPr lang="en-US" altLang="zh-CN" smtClean="0"/>
          </a:p>
          <a:p>
            <a:r>
              <a:rPr lang="zh-CN" altLang="en-US" smtClean="0"/>
              <a:t>如果此</a:t>
            </a:r>
            <a:r>
              <a:rPr lang="en-US" altLang="zh-CN" smtClean="0"/>
              <a:t>node </a:t>
            </a:r>
            <a:r>
              <a:rPr lang="zh-CN" altLang="en-US" smtClean="0"/>
              <a:t>直到</a:t>
            </a:r>
            <a:r>
              <a:rPr lang="en-US" altLang="zh-CN" err="1" smtClean="0"/>
              <a:t>Tc</a:t>
            </a:r>
            <a:r>
              <a:rPr lang="zh-CN" altLang="en-US" smtClean="0"/>
              <a:t>计时器超时仍然没有见到来自</a:t>
            </a:r>
            <a:r>
              <a:rPr lang="en-US" altLang="zh-CN" smtClean="0"/>
              <a:t>primary</a:t>
            </a:r>
            <a:r>
              <a:rPr lang="zh-CN" altLang="en-US" smtClean="0"/>
              <a:t>的</a:t>
            </a:r>
            <a:r>
              <a:rPr lang="en-US" altLang="zh-CN" smtClean="0"/>
              <a:t>&lt;ORDER_REQ…&gt;</a:t>
            </a:r>
            <a:r>
              <a:rPr lang="zh-CN" altLang="en-US" smtClean="0"/>
              <a:t>消息，此</a:t>
            </a:r>
            <a:r>
              <a:rPr lang="en-US" altLang="zh-CN" smtClean="0"/>
              <a:t>node</a:t>
            </a:r>
            <a:r>
              <a:rPr lang="zh-CN" altLang="en-US" smtClean="0"/>
              <a:t>会提议</a:t>
            </a:r>
            <a:r>
              <a:rPr lang="en-US" altLang="zh-CN" smtClean="0"/>
              <a:t>view change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Zyzzyva:  </a:t>
            </a:r>
            <a:r>
              <a:rPr lang="zh-CN" altLang="en-US" smtClean="0"/>
              <a:t>恶意</a:t>
            </a:r>
            <a:r>
              <a:rPr lang="en-US" altLang="zh-CN" smtClean="0"/>
              <a:t>client</a:t>
            </a:r>
            <a:r>
              <a:rPr lang="zh-CN" altLang="en-US"/>
              <a:t>怎么办</a:t>
            </a:r>
            <a:r>
              <a:rPr lang="en-US" altLang="zh-CN" smtClean="0"/>
              <a:t>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Bad client</a:t>
            </a:r>
            <a:r>
              <a:rPr lang="zh-CN" altLang="en-US" smtClean="0"/>
              <a:t> </a:t>
            </a:r>
            <a:r>
              <a:rPr lang="en-US" altLang="zh-CN" smtClean="0"/>
              <a:t>+ bad primary + </a:t>
            </a:r>
            <a:r>
              <a:rPr lang="zh-CN" altLang="en-US" smtClean="0"/>
              <a:t>若干 </a:t>
            </a:r>
            <a:r>
              <a:rPr lang="en-US" altLang="zh-CN" smtClean="0"/>
              <a:t>bad backup </a:t>
            </a:r>
            <a:r>
              <a:rPr lang="zh-CN" altLang="en-US" smtClean="0"/>
              <a:t>是最坏情况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	</a:t>
            </a:r>
            <a:r>
              <a:rPr lang="zh-CN" altLang="en-US" smtClean="0"/>
              <a:t>好</a:t>
            </a:r>
            <a:r>
              <a:rPr lang="en-US" altLang="zh-CN" smtClean="0"/>
              <a:t>client</a:t>
            </a:r>
            <a:r>
              <a:rPr lang="zh-CN" altLang="en-US" smtClean="0"/>
              <a:t>介入后会最终触发</a:t>
            </a:r>
            <a:r>
              <a:rPr lang="en-US" altLang="zh-CN" smtClean="0"/>
              <a:t>view change</a:t>
            </a:r>
            <a:r>
              <a:rPr lang="zh-CN" altLang="en-US" smtClean="0"/>
              <a:t>，最终是 </a:t>
            </a:r>
            <a:r>
              <a:rPr lang="en-US" altLang="zh-CN" smtClean="0"/>
              <a:t>good primary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bad primary</a:t>
            </a:r>
            <a:r>
              <a:rPr lang="zh-CN" altLang="en-US" smtClean="0"/>
              <a:t>可能阶段性地欺骗</a:t>
            </a:r>
            <a:r>
              <a:rPr lang="en-US" altLang="zh-CN" smtClean="0"/>
              <a:t>good backup</a:t>
            </a:r>
            <a:r>
              <a:rPr lang="zh-CN" altLang="en-US" smtClean="0"/>
              <a:t>令其历史各不相同，但将通过</a:t>
            </a:r>
            <a:r>
              <a:rPr lang="en-US" altLang="zh-CN" smtClean="0"/>
              <a:t>checkpoint</a:t>
            </a:r>
            <a:r>
              <a:rPr lang="zh-CN" altLang="en-US" smtClean="0"/>
              <a:t>状态比对发现，之后就是驱逐原</a:t>
            </a:r>
            <a:r>
              <a:rPr lang="en-US" altLang="zh-CN" smtClean="0"/>
              <a:t>primary</a:t>
            </a:r>
            <a:r>
              <a:rPr lang="zh-CN" altLang="en-US" smtClean="0"/>
              <a:t>，回滚历史到一致点</a:t>
            </a:r>
            <a:endParaRPr lang="en-US" altLang="zh-CN" smtClean="0"/>
          </a:p>
          <a:p>
            <a:pPr marL="0" indent="0">
              <a:buNone/>
            </a:pPr>
            <a:endParaRPr lang="en-US" altLang="zh-CN" smtClean="0"/>
          </a:p>
          <a:p>
            <a:r>
              <a:rPr lang="en-US" altLang="zh-CN" smtClean="0"/>
              <a:t>Bad client</a:t>
            </a:r>
            <a:r>
              <a:rPr lang="zh-CN" altLang="en-US" smtClean="0"/>
              <a:t> </a:t>
            </a:r>
            <a:r>
              <a:rPr lang="en-US" altLang="zh-CN" smtClean="0"/>
              <a:t>+ good primary + </a:t>
            </a:r>
            <a:r>
              <a:rPr lang="zh-CN" altLang="en-US" smtClean="0"/>
              <a:t>若干 </a:t>
            </a:r>
            <a:r>
              <a:rPr lang="en-US" altLang="zh-CN" smtClean="0"/>
              <a:t>bad backup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 smtClean="0"/>
              <a:t>恶意</a:t>
            </a:r>
            <a:r>
              <a:rPr lang="en-US" altLang="zh-CN" smtClean="0"/>
              <a:t>client</a:t>
            </a:r>
            <a:r>
              <a:rPr lang="zh-CN" altLang="en-US" smtClean="0"/>
              <a:t>不作为</a:t>
            </a:r>
            <a:r>
              <a:rPr lang="en-US" altLang="zh-CN" smtClean="0"/>
              <a:t>: good replica</a:t>
            </a:r>
            <a:r>
              <a:rPr lang="zh-CN" altLang="en-US" smtClean="0"/>
              <a:t>独立正确发展但不知道全局共识情况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    good client</a:t>
            </a:r>
            <a:r>
              <a:rPr lang="zh-CN" altLang="en-US" smtClean="0"/>
              <a:t> 出现后，</a:t>
            </a:r>
            <a:r>
              <a:rPr lang="en-US" altLang="zh-CN" smtClean="0"/>
              <a:t>good replica</a:t>
            </a:r>
            <a:r>
              <a:rPr lang="zh-CN" altLang="en-US" smtClean="0"/>
              <a:t>会</a:t>
            </a:r>
            <a:r>
              <a:rPr lang="zh-CN" altLang="en-US"/>
              <a:t>了解</a:t>
            </a:r>
            <a:r>
              <a:rPr lang="zh-CN" altLang="en-US" smtClean="0"/>
              <a:t>全局共识情况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54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Zyzzyva</a:t>
            </a:r>
            <a:r>
              <a:rPr lang="zh-CN" altLang="en-US" smtClean="0"/>
              <a:t> 吞吐量</a:t>
            </a:r>
            <a:endParaRPr lang="zh-CN" altLang="en-US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633" y="1335763"/>
            <a:ext cx="7821342" cy="5238084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20264" y="2110902"/>
            <a:ext cx="31420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不是</a:t>
            </a:r>
            <a:r>
              <a:rPr lang="en-US" altLang="zh-CN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primary</a:t>
            </a:r>
            <a:r>
              <a:rPr lang="zh-CN" altLang="en-US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出问题时</a:t>
            </a:r>
            <a:endParaRPr lang="en-US" altLang="zh-CN" sz="2000" b="1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en-US" altLang="zh-CN" sz="2000" b="1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无业务逻辑</a:t>
            </a:r>
            <a:endParaRPr lang="en-US" altLang="zh-CN" sz="2000" b="1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en-US" altLang="zh-CN" sz="2000" b="1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解释为：</a:t>
            </a:r>
            <a:r>
              <a:rPr lang="en-US" altLang="zh-CN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MAC</a:t>
            </a:r>
            <a:r>
              <a:rPr lang="zh-CN" altLang="en-US" sz="2000" b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操作少、消息少带来的优势</a:t>
            </a:r>
            <a:endParaRPr lang="zh-CN" altLang="en-US" sz="2000" b="1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各种不可能三角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860550" y="3461385"/>
            <a:ext cx="3773805" cy="2519680"/>
            <a:chOff x="2590" y="5451"/>
            <a:chExt cx="5943" cy="3968"/>
          </a:xfrm>
        </p:grpSpPr>
        <p:sp>
          <p:nvSpPr>
            <p:cNvPr id="4" name="等腰三角形 3"/>
            <p:cNvSpPr/>
            <p:nvPr/>
          </p:nvSpPr>
          <p:spPr>
            <a:xfrm>
              <a:off x="3866" y="6224"/>
              <a:ext cx="3490" cy="260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金融政策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307" y="5451"/>
              <a:ext cx="244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mtClean="0">
                  <a:latin typeface="Arial" pitchFamily="34" charset="0"/>
                  <a:ea typeface="微软雅黑" pitchFamily="34" charset="-122"/>
                </a:rPr>
                <a:t>资本自由</a:t>
              </a:r>
              <a:r>
                <a:rPr lang="zh-CN" altLang="en-US" smtClean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itchFamily="34" charset="0"/>
                  <a:ea typeface="微软雅黑" pitchFamily="34" charset="-122"/>
                </a:rPr>
                <a:t>流动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90" y="8715"/>
              <a:ext cx="172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汇率稳定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085" y="8686"/>
              <a:ext cx="244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货币政策独立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74790" y="3397250"/>
            <a:ext cx="3302000" cy="2543175"/>
            <a:chOff x="10014" y="5350"/>
            <a:chExt cx="5200" cy="4005"/>
          </a:xfrm>
        </p:grpSpPr>
        <p:sp>
          <p:nvSpPr>
            <p:cNvPr id="9" name="文本框 8"/>
            <p:cNvSpPr txBox="1"/>
            <p:nvPr/>
          </p:nvSpPr>
          <p:spPr>
            <a:xfrm>
              <a:off x="11837" y="5350"/>
              <a:ext cx="1008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itchFamily="34" charset="0"/>
                  <a:ea typeface="微软雅黑" pitchFamily="34" charset="-122"/>
                </a:rPr>
                <a:t>火力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46" y="8651"/>
              <a:ext cx="136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机动性</a:t>
              </a:r>
            </a:p>
          </p:txBody>
        </p:sp>
        <p:sp>
          <p:nvSpPr>
            <p:cNvPr id="16" name="等腰三角形 15"/>
            <p:cNvSpPr/>
            <p:nvPr/>
          </p:nvSpPr>
          <p:spPr>
            <a:xfrm>
              <a:off x="10640" y="6124"/>
              <a:ext cx="3490" cy="260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坦克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014" y="8639"/>
              <a:ext cx="100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zh-CN" altLang="en-US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防护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94530" y="579755"/>
            <a:ext cx="3528060" cy="2484755"/>
            <a:chOff x="6738" y="913"/>
            <a:chExt cx="5556" cy="3913"/>
          </a:xfrm>
        </p:grpSpPr>
        <p:sp>
          <p:nvSpPr>
            <p:cNvPr id="21" name="文本框 20"/>
            <p:cNvSpPr txBox="1"/>
            <p:nvPr/>
          </p:nvSpPr>
          <p:spPr>
            <a:xfrm>
              <a:off x="7893" y="913"/>
              <a:ext cx="2581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itchFamily="34" charset="0"/>
                  <a:ea typeface="微软雅黑" pitchFamily="34" charset="-122"/>
                </a:rPr>
                <a:t>Consistency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06" y="4121"/>
              <a:ext cx="3188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Partition tolerance</a:t>
              </a:r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7426" y="1501"/>
              <a:ext cx="3490" cy="260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分布式系统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38" y="4119"/>
              <a:ext cx="1981" cy="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lnSpc>
                  <a:spcPct val="130000"/>
                </a:lnSpc>
              </a:pPr>
              <a:r>
                <a:rPr lang="en-US" altLang="zh-CN" smtClean="0">
                  <a:latin typeface="Arial" pitchFamily="34" charset="0"/>
                  <a:ea typeface="微软雅黑" pitchFamily="34" charset="-122"/>
                  <a:cs typeface="+mn-ea"/>
                  <a:sym typeface="+mn-ea"/>
                </a:rPr>
                <a:t>Availability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3) </a:t>
            </a:r>
            <a:r>
              <a:rPr lang="zh-CN" altLang="en-US" smtClean="0"/>
              <a:t>反其道而行之的</a:t>
            </a:r>
            <a:r>
              <a:rPr lang="en-US" altLang="zh-CN" smtClean="0"/>
              <a:t>Robust BFT — Aardvark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err="1" smtClean="0"/>
              <a:t>PBFT</a:t>
            </a:r>
            <a:r>
              <a:rPr lang="en-US" altLang="zh-CN" smtClean="0"/>
              <a:t>/Zyzzyva</a:t>
            </a:r>
            <a:r>
              <a:rPr lang="zh-CN" altLang="en-US" smtClean="0"/>
              <a:t> 等协议如果只是</a:t>
            </a:r>
            <a:r>
              <a:rPr lang="en-US" altLang="zh-CN" smtClean="0"/>
              <a:t>backup</a:t>
            </a:r>
            <a:r>
              <a:rPr lang="zh-CN" altLang="en-US" smtClean="0"/>
              <a:t>出问题，性能影响不大；但</a:t>
            </a:r>
            <a:r>
              <a:rPr lang="en-US" altLang="zh-CN" smtClean="0"/>
              <a:t>primary</a:t>
            </a:r>
            <a:r>
              <a:rPr lang="zh-CN" altLang="en-US" smtClean="0"/>
              <a:t>出问题时，因为</a:t>
            </a:r>
            <a:r>
              <a:rPr lang="en-US" altLang="zh-CN" smtClean="0"/>
              <a:t>view change</a:t>
            </a:r>
            <a:r>
              <a:rPr lang="zh-CN" altLang="en-US" smtClean="0"/>
              <a:t> 的开销，性能下降很厉害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新的设计思想</a:t>
            </a:r>
            <a:r>
              <a:rPr lang="en-US" altLang="zh-CN" smtClean="0"/>
              <a:t>; Making BFT systems BFT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	— </a:t>
            </a:r>
            <a:r>
              <a:rPr lang="en-US" altLang="zh-CN" sz="2400" i="1" smtClean="0"/>
              <a:t>Reject any optimization for gracious executions that can decrease performance during uncivil executions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Aardvark </a:t>
            </a:r>
            <a:r>
              <a:rPr lang="zh-CN" altLang="en-US" smtClean="0"/>
              <a:t>优化要点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消息模式和</a:t>
            </a:r>
            <a:r>
              <a:rPr lang="en-US" altLang="zh-CN"/>
              <a:t> </a:t>
            </a:r>
            <a:r>
              <a:rPr lang="en-US" altLang="zh-CN" smtClean="0"/>
              <a:t>PBFT </a:t>
            </a:r>
            <a:r>
              <a:rPr lang="zh-CN" altLang="en-US" smtClean="0"/>
              <a:t>完全一样</a:t>
            </a:r>
            <a:r>
              <a:rPr lang="en-US" altLang="zh-CN" smtClean="0"/>
              <a:t> </a:t>
            </a:r>
          </a:p>
          <a:p>
            <a:r>
              <a:rPr lang="zh-CN" altLang="en-US"/>
              <a:t>但</a:t>
            </a:r>
            <a:r>
              <a:rPr lang="zh-CN" altLang="en-US" smtClean="0"/>
              <a:t>令</a:t>
            </a:r>
            <a:r>
              <a:rPr lang="en-US" altLang="zh-CN" smtClean="0"/>
              <a:t>View Change</a:t>
            </a:r>
            <a:r>
              <a:rPr lang="zh-CN" altLang="en-US" smtClean="0"/>
              <a:t>成为常态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	—  replica</a:t>
            </a:r>
            <a:r>
              <a:rPr lang="zh-CN" altLang="en-US" smtClean="0"/>
              <a:t>会监控当前</a:t>
            </a:r>
            <a:r>
              <a:rPr lang="en-US" altLang="zh-CN" smtClean="0"/>
              <a:t>primary</a:t>
            </a:r>
            <a:r>
              <a:rPr lang="zh-CN" altLang="en-US" smtClean="0"/>
              <a:t>的性能并逐步提高期望 ，不能满足就</a:t>
            </a:r>
            <a:r>
              <a:rPr lang="en-US" altLang="zh-CN" smtClean="0"/>
              <a:t>VC</a:t>
            </a:r>
          </a:p>
          <a:p>
            <a:pPr marL="0" indent="0">
              <a:buNone/>
            </a:pPr>
            <a:r>
              <a:rPr lang="en-US" altLang="zh-CN" smtClean="0"/>
              <a:t>       — </a:t>
            </a:r>
            <a:r>
              <a:rPr lang="en-US" altLang="zh-CN" i="1" smtClean="0"/>
              <a:t> Performing view changes regularly introduces short periods of time during which new requests are not being processed, but the benefits of evicting a misbehaving primary outweight the periodic costs of view changes.</a:t>
            </a:r>
          </a:p>
          <a:p>
            <a:pPr marL="0" indent="0">
              <a:buNone/>
            </a:pPr>
            <a:r>
              <a:rPr lang="en-US" altLang="zh-CN" smtClean="0"/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008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披露的性能数据</a:t>
            </a:r>
            <a:r>
              <a:rPr lang="en-US" altLang="zh-CN" smtClean="0"/>
              <a:t>(1)</a:t>
            </a:r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395413"/>
            <a:ext cx="108108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634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披露的性能数据</a:t>
            </a:r>
            <a:r>
              <a:rPr lang="en-US" altLang="zh-CN" smtClean="0"/>
              <a:t>(2)</a:t>
            </a:r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28738"/>
            <a:ext cx="110204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374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分离关注点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第四节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一条暗线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197216" y="2092325"/>
            <a:ext cx="6248400" cy="990600"/>
            <a:chOff x="720" y="1392"/>
            <a:chExt cx="4058" cy="480"/>
          </a:xfrm>
        </p:grpSpPr>
        <p:sp>
          <p:nvSpPr>
            <p:cNvPr id="6" name="圆角矩形 5"/>
            <p:cNvSpPr/>
            <p:nvPr/>
          </p:nvSpPr>
          <p:spPr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41176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33333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968616" y="1863725"/>
            <a:ext cx="611188" cy="608013"/>
            <a:chOff x="579" y="1386"/>
            <a:chExt cx="385" cy="383"/>
          </a:xfrm>
        </p:grpSpPr>
        <p:sp>
          <p:nvSpPr>
            <p:cNvPr id="11" name="椭圆 10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44086"/>
          <p:cNvSpPr txBox="1"/>
          <p:nvPr/>
        </p:nvSpPr>
        <p:spPr>
          <a:xfrm>
            <a:off x="3076566" y="1933575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latin typeface="Arial" charset="0"/>
                <a:ea typeface="Arial" charset="0"/>
              </a:rPr>
              <a:t>1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197216" y="3336925"/>
            <a:ext cx="6248400" cy="990600"/>
            <a:chOff x="720" y="1392"/>
            <a:chExt cx="4058" cy="480"/>
          </a:xfrm>
        </p:grpSpPr>
        <p:sp>
          <p:nvSpPr>
            <p:cNvPr id="19" name="圆角矩形 18"/>
            <p:cNvSpPr/>
            <p:nvPr/>
          </p:nvSpPr>
          <p:spPr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89020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alpha val="0"/>
                    </a:schemeClr>
                  </a:gs>
                  <a:gs pos="100000">
                    <a:schemeClr val="hlink">
                      <a:gamma/>
                      <a:tint val="41176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gamma/>
                      <a:tint val="3333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2968616" y="3108325"/>
            <a:ext cx="611188" cy="608013"/>
            <a:chOff x="579" y="1386"/>
            <a:chExt cx="385" cy="383"/>
          </a:xfrm>
        </p:grpSpPr>
        <p:sp>
          <p:nvSpPr>
            <p:cNvPr id="24" name="椭圆 23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0" name="文本框 44099"/>
          <p:cNvSpPr txBox="1"/>
          <p:nvPr/>
        </p:nvSpPr>
        <p:spPr>
          <a:xfrm>
            <a:off x="3076566" y="3178175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latin typeface="Arial" charset="0"/>
                <a:ea typeface="Arial" charset="0"/>
              </a:rPr>
              <a:t>2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197216" y="4648200"/>
            <a:ext cx="6248400" cy="990600"/>
            <a:chOff x="720" y="1392"/>
            <a:chExt cx="4058" cy="480"/>
          </a:xfrm>
        </p:grpSpPr>
        <p:sp>
          <p:nvSpPr>
            <p:cNvPr id="32" name="圆角矩形 31"/>
            <p:cNvSpPr/>
            <p:nvPr/>
          </p:nvSpPr>
          <p:spPr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4" name="圆角矩形 33"/>
              <p:cNvSpPr/>
              <p:nvPr/>
            </p:nvSpPr>
            <p:spPr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41176"/>
                      <a:invGamma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3333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2968616" y="4419600"/>
            <a:ext cx="611188" cy="608013"/>
            <a:chOff x="579" y="1386"/>
            <a:chExt cx="385" cy="383"/>
          </a:xfrm>
        </p:grpSpPr>
        <p:sp>
          <p:nvSpPr>
            <p:cNvPr id="37" name="椭圆 36"/>
            <p:cNvSpPr/>
            <p:nvPr/>
          </p:nvSpPr>
          <p:spPr>
            <a:xfrm>
              <a:off x="579" y="1386"/>
              <a:ext cx="385" cy="383"/>
            </a:xfrm>
            <a:prstGeom prst="ellipse">
              <a:avLst/>
            </a:prstGeom>
            <a:solidFill>
              <a:srgbClr val="80808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587" y="1392"/>
              <a:ext cx="369" cy="369"/>
              <a:chOff x="587" y="1392"/>
              <a:chExt cx="369" cy="369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87" y="1392"/>
                <a:ext cx="369" cy="369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92" y="1394"/>
                <a:ext cx="359" cy="36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96" y="1397"/>
                <a:ext cx="342" cy="33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615" y="1407"/>
                <a:ext cx="305" cy="273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3" name="文本框 44112"/>
          <p:cNvSpPr txBox="1"/>
          <p:nvPr/>
        </p:nvSpPr>
        <p:spPr>
          <a:xfrm>
            <a:off x="3076566" y="4489450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zh-CN" sz="2400" b="1">
                <a:solidFill>
                  <a:srgbClr val="080808"/>
                </a:solidFill>
                <a:latin typeface="Arial" charset="0"/>
                <a:ea typeface="Arial" charset="0"/>
              </a:rPr>
              <a:t>3</a:t>
            </a:r>
          </a:p>
        </p:txBody>
      </p:sp>
      <p:sp>
        <p:nvSpPr>
          <p:cNvPr id="44" name="文本框 44113"/>
          <p:cNvSpPr txBox="1"/>
          <p:nvPr/>
        </p:nvSpPr>
        <p:spPr>
          <a:xfrm>
            <a:off x="3638541" y="2270125"/>
            <a:ext cx="5638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altLang="en-US" sz="2400" b="1" smtClean="0">
                <a:solidFill>
                  <a:srgbClr val="FEFFFF"/>
                </a:solidFill>
                <a:latin typeface="Arial" charset="0"/>
                <a:ea typeface="宋体" charset="0"/>
              </a:rPr>
              <a:t>输入共识</a:t>
            </a:r>
            <a:endParaRPr lang="zh-CN" altLang="en-US" sz="2400" b="1">
              <a:solidFill>
                <a:srgbClr val="FEFFFF"/>
              </a:solidFill>
              <a:latin typeface="Arial" charset="0"/>
              <a:ea typeface="宋体" charset="0"/>
            </a:endParaRPr>
          </a:p>
        </p:txBody>
      </p:sp>
      <p:sp>
        <p:nvSpPr>
          <p:cNvPr id="45" name="文本框 44114"/>
          <p:cNvSpPr txBox="1"/>
          <p:nvPr/>
        </p:nvSpPr>
        <p:spPr>
          <a:xfrm>
            <a:off x="3644891" y="3573145"/>
            <a:ext cx="5638800" cy="707886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altLang="en-US" sz="2400" b="1" smtClean="0">
                <a:solidFill>
                  <a:srgbClr val="FEFFFF"/>
                </a:solidFill>
                <a:latin typeface="Arial" charset="0"/>
                <a:ea typeface="宋体" charset="0"/>
              </a:rPr>
              <a:t>输出共识</a:t>
            </a:r>
            <a:endParaRPr lang="zh-CN" altLang="en-US" sz="2400" b="1">
              <a:solidFill>
                <a:srgbClr val="FEFFFF"/>
              </a:solidFill>
              <a:latin typeface="Arial" charset="0"/>
              <a:ea typeface="宋体" charset="0"/>
            </a:endParaRPr>
          </a:p>
          <a:p>
            <a:pPr lvl="0" eaLnBrk="0" hangingPunct="0"/>
            <a:endParaRPr lang="en-US" altLang="zh-CN" sz="1600" b="1">
              <a:solidFill>
                <a:srgbClr val="FEFFFF"/>
              </a:solidFill>
              <a:latin typeface="Arial" charset="0"/>
              <a:ea typeface="宋体" charset="0"/>
            </a:endParaRPr>
          </a:p>
        </p:txBody>
      </p:sp>
      <p:sp>
        <p:nvSpPr>
          <p:cNvPr id="46" name="文本框 44115"/>
          <p:cNvSpPr txBox="1"/>
          <p:nvPr/>
        </p:nvSpPr>
        <p:spPr>
          <a:xfrm>
            <a:off x="3638541" y="4846638"/>
            <a:ext cx="5638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altLang="en-US" sz="2400" b="1" smtClean="0">
                <a:solidFill>
                  <a:srgbClr val="FEFFFF"/>
                </a:solidFill>
                <a:ea typeface="宋体" charset="0"/>
                <a:sym typeface="+mn-ea"/>
              </a:rPr>
              <a:t>什么关系 </a:t>
            </a:r>
            <a:endParaRPr lang="en-US" altLang="zh-CN" sz="2400" b="1">
              <a:solidFill>
                <a:srgbClr val="FEFFFF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Factom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81" y="400835"/>
            <a:ext cx="6837227" cy="627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712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以太坊</a:t>
            </a:r>
            <a:endParaRPr lang="zh-CN" altLang="en-US"/>
          </a:p>
        </p:txBody>
      </p:sp>
      <p:pic>
        <p:nvPicPr>
          <p:cNvPr id="4" name="Picture 1" descr="C:\Users\user\Desktop\YT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2928" y="329644"/>
            <a:ext cx="7345730" cy="59401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5097" y="6286047"/>
            <a:ext cx="2577831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smtClean="0">
                <a:latin typeface="Arial" pitchFamily="34" charset="0"/>
                <a:ea typeface="微软雅黑" pitchFamily="34" charset="-122"/>
              </a:rPr>
              <a:t>此处可有以太坊虚拟机优化</a:t>
            </a:r>
            <a:endParaRPr lang="zh-CN" altLang="en-US" sz="1400" dirty="0" smtClean="0"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723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IBM Fabric V1.0</a:t>
            </a:r>
            <a:endParaRPr lang="zh-CN" altLang="en-US"/>
          </a:p>
        </p:txBody>
      </p:sp>
      <p:pic>
        <p:nvPicPr>
          <p:cNvPr id="4098" name="Picture 2" descr="E:\QKL\fabr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7" y="837214"/>
            <a:ext cx="10687355" cy="557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29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好处？坏处？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设计分层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性能优化</a:t>
            </a:r>
            <a:endParaRPr lang="en-US" altLang="zh-CN" smtClean="0"/>
          </a:p>
          <a:p>
            <a:pPr lvl="1"/>
            <a:r>
              <a:rPr lang="en-US" altLang="zh-CN"/>
              <a:t> </a:t>
            </a:r>
            <a:r>
              <a:rPr lang="en-US" altLang="zh-CN" smtClean="0"/>
              <a:t>  — </a:t>
            </a:r>
            <a:r>
              <a:rPr lang="zh-CN" altLang="en-US" smtClean="0"/>
              <a:t>不同层面的并行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 smtClean="0"/>
              <a:t>隐私保护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 smtClean="0"/>
              <a:t>       —  </a:t>
            </a:r>
            <a:r>
              <a:rPr lang="zh-CN" altLang="en-US" smtClean="0"/>
              <a:t>与</a:t>
            </a:r>
            <a:r>
              <a:rPr lang="en-US" altLang="zh-CN" smtClean="0"/>
              <a:t>Fabric 0.6 </a:t>
            </a:r>
            <a:r>
              <a:rPr lang="zh-CN" altLang="en-US" smtClean="0"/>
              <a:t>比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89" y="2719083"/>
            <a:ext cx="7705725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6666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对优化的思考</a:t>
            </a:r>
            <a:endParaRPr lang="zh-CN" altLang="en-US"/>
          </a:p>
        </p:txBody>
      </p:sp>
      <p:pic>
        <p:nvPicPr>
          <p:cNvPr id="5" name="Picture 4" descr="RY_circl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8188" y="2249121"/>
            <a:ext cx="2024063" cy="2025650"/>
          </a:xfrm>
          <a:prstGeom prst="rect">
            <a:avLst/>
          </a:prstGeom>
          <a:noFill/>
        </p:spPr>
      </p:pic>
      <p:pic>
        <p:nvPicPr>
          <p:cNvPr id="6" name="Picture 5" descr="LB_circle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3051" y="2231659"/>
            <a:ext cx="2146300" cy="2146300"/>
          </a:xfrm>
          <a:prstGeom prst="rect">
            <a:avLst/>
          </a:prstGeom>
          <a:noFill/>
        </p:spPr>
      </p:pic>
      <p:pic>
        <p:nvPicPr>
          <p:cNvPr id="7" name="Picture 6" descr="O_chevron001"/>
          <p:cNvPicPr>
            <a:picLocks noChangeAspect="1" noChangeArrowheads="1"/>
          </p:cNvPicPr>
          <p:nvPr/>
        </p:nvPicPr>
        <p:blipFill>
          <a:blip r:embed="rId4" cstate="print">
            <a:lum bright="6000" contrast="42000"/>
            <a:grayscl/>
          </a:blip>
          <a:srcRect/>
          <a:stretch>
            <a:fillRect/>
          </a:stretch>
        </p:blipFill>
        <p:spPr bwMode="auto">
          <a:xfrm>
            <a:off x="4375388" y="2985721"/>
            <a:ext cx="517525" cy="582613"/>
          </a:xfrm>
          <a:prstGeom prst="rect">
            <a:avLst/>
          </a:prstGeom>
          <a:noFill/>
        </p:spPr>
      </p:pic>
      <p:pic>
        <p:nvPicPr>
          <p:cNvPr id="8" name="Picture 7" descr="O_chevron001"/>
          <p:cNvPicPr>
            <a:picLocks noChangeAspect="1" noChangeArrowheads="1"/>
          </p:cNvPicPr>
          <p:nvPr/>
        </p:nvPicPr>
        <p:blipFill>
          <a:blip r:embed="rId4" cstate="print">
            <a:lum bright="6000" contrast="42000"/>
            <a:grayscl/>
          </a:blip>
          <a:srcRect/>
          <a:stretch>
            <a:fillRect/>
          </a:stretch>
        </p:blipFill>
        <p:spPr bwMode="auto">
          <a:xfrm>
            <a:off x="7153513" y="2907934"/>
            <a:ext cx="517525" cy="582612"/>
          </a:xfrm>
          <a:prstGeom prst="rect">
            <a:avLst/>
          </a:prstGeom>
          <a:noFill/>
        </p:spPr>
      </p:pic>
      <p:pic>
        <p:nvPicPr>
          <p:cNvPr id="9" name="Picture 8" descr="YG_circle0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601" y="2255471"/>
            <a:ext cx="2182812" cy="2182813"/>
          </a:xfrm>
          <a:prstGeom prst="rect">
            <a:avLst/>
          </a:prstGeom>
          <a:noFill/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gray">
          <a:xfrm>
            <a:off x="2433876" y="3011121"/>
            <a:ext cx="16033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smtClean="0">
                <a:latin typeface="Arial" charset="0"/>
                <a:ea typeface="宋体" charset="-122"/>
              </a:rPr>
              <a:t>理想</a:t>
            </a:r>
            <a:endParaRPr lang="en-US" altLang="zh-CN" b="1">
              <a:latin typeface="Arial" charset="0"/>
              <a:ea typeface="宋体" charset="-122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gray">
          <a:xfrm>
            <a:off x="5191363" y="3039696"/>
            <a:ext cx="16144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smtClean="0">
                <a:latin typeface="Arial" charset="0"/>
                <a:ea typeface="宋体" charset="-122"/>
              </a:rPr>
              <a:t>现实</a:t>
            </a:r>
            <a:endParaRPr lang="en-US" altLang="zh-CN" b="1">
              <a:latin typeface="Arial" charset="0"/>
              <a:ea typeface="宋体" charset="-122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7926626" y="3001596"/>
            <a:ext cx="160337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zh-CN" altLang="en-US" b="1" smtClean="0">
                <a:latin typeface="Arial" charset="0"/>
                <a:ea typeface="宋体" charset="-122"/>
              </a:rPr>
              <a:t>方向</a:t>
            </a:r>
            <a:endParaRPr lang="en-US" altLang="zh-CN" b="1">
              <a:latin typeface="Arial" charset="0"/>
              <a:ea typeface="宋体" charset="-122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black">
          <a:xfrm>
            <a:off x="2695210" y="5046419"/>
            <a:ext cx="6138862" cy="972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lnSpc>
                <a:spcPct val="110000"/>
              </a:lnSpc>
              <a:buFontTx/>
              <a:buChar char="•"/>
            </a:pPr>
            <a:r>
              <a:rPr lang="en-US" altLang="zh-CN" sz="2000" b="1">
                <a:solidFill>
                  <a:srgbClr val="FF0000"/>
                </a:solidFill>
                <a:latin typeface="Arial" charset="0"/>
                <a:ea typeface="宋体" charset="-122"/>
              </a:rPr>
              <a:t> </a:t>
            </a:r>
            <a:r>
              <a:rPr lang="en-US" altLang="zh-CN" sz="2000" b="1" smtClean="0">
                <a:solidFill>
                  <a:srgbClr val="FF0000"/>
                </a:solidFill>
                <a:latin typeface="Arial" charset="0"/>
                <a:ea typeface="宋体" charset="-122"/>
              </a:rPr>
              <a:t>Intended Audience</a:t>
            </a:r>
            <a:endParaRPr lang="en-US" altLang="zh-CN" sz="2000" b="1">
              <a:solidFill>
                <a:srgbClr val="FF0000"/>
              </a:solidFill>
              <a:latin typeface="Arial" charset="0"/>
              <a:ea typeface="宋体" charset="-122"/>
            </a:endParaRPr>
          </a:p>
          <a:p>
            <a:pPr algn="l" eaLnBrk="0" hangingPunct="0">
              <a:lnSpc>
                <a:spcPct val="110000"/>
              </a:lnSpc>
            </a:pPr>
            <a:r>
              <a:rPr lang="zh-CN" altLang="en-US" sz="1600" smtClean="0">
                <a:latin typeface="Arial" charset="0"/>
                <a:ea typeface="宋体" charset="-122"/>
              </a:rPr>
              <a:t>对区块链，尤其是联盟链底层感兴趣的人</a:t>
            </a:r>
            <a:endParaRPr lang="en-US" altLang="zh-CN" sz="1600" smtClean="0">
              <a:latin typeface="Arial" charset="0"/>
              <a:ea typeface="宋体" charset="-122"/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altLang="zh-CN" sz="1600" smtClean="0">
                <a:latin typeface="Arial" charset="0"/>
                <a:ea typeface="宋体" charset="-122"/>
              </a:rPr>
              <a:t>.</a:t>
            </a:r>
            <a:endParaRPr lang="en-US" altLang="zh-CN" sz="160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分离存储和共识</a:t>
            </a:r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6" y="1229879"/>
            <a:ext cx="11054978" cy="5485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6579" y="1530722"/>
            <a:ext cx="164397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BigchainDB</a:t>
            </a:r>
          </a:p>
          <a:p>
            <a:pPr>
              <a:lnSpc>
                <a:spcPct val="130000"/>
              </a:lnSpc>
            </a:pPr>
            <a:endParaRPr lang="en-US" altLang="zh-CN" b="1" i="1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 BUT HOW?</a:t>
            </a:r>
            <a:endParaRPr lang="zh-CN" altLang="en-US" b="1" i="1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0134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非拜占庭容错的大数据</a:t>
            </a:r>
            <a:r>
              <a:rPr lang="en-US" altLang="zh-CN" smtClean="0"/>
              <a:t>DB  Cassandra</a:t>
            </a:r>
            <a:r>
              <a:rPr lang="zh-CN" altLang="en-US" smtClean="0"/>
              <a:t>集群</a:t>
            </a:r>
            <a:endParaRPr lang="zh-CN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5" y="1129624"/>
            <a:ext cx="8134758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5544767" y="5544766"/>
            <a:ext cx="2003898" cy="3210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00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BigchainDB</a:t>
            </a:r>
            <a:r>
              <a:rPr lang="zh-CN" altLang="en-US" smtClean="0"/>
              <a:t>的组成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519" y="1314450"/>
            <a:ext cx="10981426" cy="5041902"/>
          </a:xfrm>
        </p:spPr>
        <p:txBody>
          <a:bodyPr/>
          <a:lstStyle/>
          <a:p>
            <a:r>
              <a:rPr lang="en-US" altLang="zh-CN" sz="2800" smtClean="0"/>
              <a:t>signing nodes  / non-signing nodes  </a:t>
            </a:r>
            <a:r>
              <a:rPr lang="en-US" altLang="zh-CN" sz="2800" i="1" smtClean="0">
                <a:solidFill>
                  <a:srgbClr val="FF0000"/>
                </a:solidFill>
              </a:rPr>
              <a:t>← </a:t>
            </a:r>
            <a:r>
              <a:rPr lang="zh-CN" altLang="en-US" sz="2800" i="1" smtClean="0">
                <a:solidFill>
                  <a:srgbClr val="FF0000"/>
                </a:solidFill>
              </a:rPr>
              <a:t>和 </a:t>
            </a:r>
            <a:r>
              <a:rPr lang="en-US" altLang="zh-CN" sz="2800" i="1" smtClean="0">
                <a:solidFill>
                  <a:srgbClr val="FF0000"/>
                </a:solidFill>
              </a:rPr>
              <a:t>fabric v0.6 </a:t>
            </a:r>
            <a:r>
              <a:rPr lang="zh-CN" altLang="en-US" sz="2800" i="1" smtClean="0">
                <a:solidFill>
                  <a:srgbClr val="FF0000"/>
                </a:solidFill>
              </a:rPr>
              <a:t>很类似</a:t>
            </a:r>
            <a:endParaRPr lang="en-US" altLang="zh-CN" sz="2800" i="1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—</a:t>
            </a:r>
            <a:r>
              <a:rPr lang="zh-CN" altLang="en-US" smtClean="0"/>
              <a:t>通过 </a:t>
            </a:r>
            <a:r>
              <a:rPr lang="en-US" altLang="zh-CN" smtClean="0"/>
              <a:t>M of N </a:t>
            </a:r>
            <a:r>
              <a:rPr lang="zh-CN" altLang="en-US" smtClean="0"/>
              <a:t>的投票抗击 </a:t>
            </a:r>
            <a:r>
              <a:rPr lang="en-US" altLang="zh-CN" smtClean="0"/>
              <a:t>signing nodes</a:t>
            </a:r>
            <a:r>
              <a:rPr lang="zh-CN" altLang="en-US" smtClean="0"/>
              <a:t>的拜占庭错误</a:t>
            </a:r>
            <a:endParaRPr lang="en-US" altLang="zh-CN" smtClean="0"/>
          </a:p>
          <a:p>
            <a:r>
              <a:rPr lang="en-US" altLang="zh-CN" sz="2800"/>
              <a:t>cassandra </a:t>
            </a:r>
            <a:r>
              <a:rPr lang="zh-CN" altLang="en-US" sz="2800"/>
              <a:t>大数据集群 </a:t>
            </a:r>
            <a:r>
              <a:rPr lang="en-US" altLang="zh-CN" sz="2800"/>
              <a:t>server nodes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— </a:t>
            </a:r>
            <a:r>
              <a:rPr lang="zh-CN" altLang="en-US" smtClean="0"/>
              <a:t>不作任何修改，没有拜占庭容错能力</a:t>
            </a:r>
            <a:endParaRPr lang="en-US" altLang="zh-CN" smtClean="0"/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— </a:t>
            </a:r>
            <a:r>
              <a:rPr lang="zh-CN" altLang="en-US" b="1" smtClean="0">
                <a:solidFill>
                  <a:srgbClr val="FF0000"/>
                </a:solidFill>
              </a:rPr>
              <a:t>拜占庭错误时不影响 </a:t>
            </a:r>
            <a:r>
              <a:rPr lang="en-US" altLang="zh-CN" b="1" smtClean="0">
                <a:solidFill>
                  <a:srgbClr val="FF0000"/>
                </a:solidFill>
              </a:rPr>
              <a:t>safety</a:t>
            </a:r>
            <a:r>
              <a:rPr lang="zh-CN" altLang="en-US" b="1" smtClean="0">
                <a:solidFill>
                  <a:srgbClr val="FF0000"/>
                </a:solidFill>
              </a:rPr>
              <a:t>，影响</a:t>
            </a:r>
            <a:r>
              <a:rPr lang="en-US" altLang="zh-CN" b="1" smtClean="0">
                <a:solidFill>
                  <a:srgbClr val="FF0000"/>
                </a:solidFill>
              </a:rPr>
              <a:t>liveness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 b="1" i="1" smtClean="0">
                <a:solidFill>
                  <a:srgbClr val="FF0000"/>
                </a:solidFill>
              </a:rPr>
              <a:t>← </a:t>
            </a:r>
            <a:r>
              <a:rPr lang="zh-CN" altLang="en-US" b="1" i="1" smtClean="0">
                <a:solidFill>
                  <a:srgbClr val="FF0000"/>
                </a:solidFill>
              </a:rPr>
              <a:t>还记得</a:t>
            </a:r>
            <a:r>
              <a:rPr lang="en-US" altLang="zh-CN" b="1" i="1" smtClean="0">
                <a:solidFill>
                  <a:srgbClr val="FF0000"/>
                </a:solidFill>
              </a:rPr>
              <a:t>chain.com</a:t>
            </a:r>
            <a:r>
              <a:rPr lang="zh-CN" altLang="en-US" b="1" i="1" smtClean="0">
                <a:solidFill>
                  <a:srgbClr val="FF0000"/>
                </a:solidFill>
              </a:rPr>
              <a:t>吗</a:t>
            </a:r>
            <a:r>
              <a:rPr lang="en-US" altLang="zh-CN" b="1" i="1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— </a:t>
            </a:r>
            <a:r>
              <a:rPr lang="zh-CN" altLang="en-US" smtClean="0"/>
              <a:t>向</a:t>
            </a:r>
            <a:r>
              <a:rPr lang="en-US" altLang="zh-CN" smtClean="0"/>
              <a:t>signing nodes </a:t>
            </a:r>
            <a:r>
              <a:rPr lang="zh-CN" altLang="en-US" smtClean="0"/>
              <a:t>提供两个公共的数据库“视图” </a:t>
            </a:r>
            <a:r>
              <a:rPr lang="en-US" altLang="zh-CN" smtClean="0"/>
              <a:t>backlog </a:t>
            </a:r>
            <a:r>
              <a:rPr lang="zh-CN" altLang="en-US" smtClean="0"/>
              <a:t>和  </a:t>
            </a:r>
            <a:r>
              <a:rPr lang="en-US" altLang="zh-CN" smtClean="0"/>
              <a:t>chain</a:t>
            </a:r>
          </a:p>
          <a:p>
            <a:pPr marL="0" indent="0">
              <a:buNone/>
            </a:pPr>
            <a:r>
              <a:rPr lang="en-US" altLang="zh-CN"/>
              <a:t> </a:t>
            </a:r>
            <a:r>
              <a:rPr lang="en-US" altLang="zh-CN" smtClean="0"/>
              <a:t>    — backlog </a:t>
            </a:r>
            <a:r>
              <a:rPr lang="zh-CN" altLang="en-US" smtClean="0"/>
              <a:t>是待打包交易集，</a:t>
            </a:r>
            <a:r>
              <a:rPr lang="en-US" altLang="zh-CN" smtClean="0"/>
              <a:t>chain</a:t>
            </a:r>
            <a:r>
              <a:rPr lang="zh-CN" altLang="en-US" smtClean="0"/>
              <a:t>是 </a:t>
            </a:r>
            <a:r>
              <a:rPr lang="en-US" altLang="zh-CN" smtClean="0"/>
              <a:t>blockchain</a:t>
            </a:r>
          </a:p>
          <a:p>
            <a:pPr marL="0" indent="0"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846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BigchainDB </a:t>
            </a:r>
            <a:r>
              <a:rPr lang="zh-CN" altLang="en-US" smtClean="0"/>
              <a:t>的共识</a:t>
            </a:r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35" y="1103265"/>
            <a:ext cx="6894850" cy="472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5447" y="1653689"/>
            <a:ext cx="2556314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1. 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交易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(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如 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#A)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进来后，随机指定一个打包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Signor(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如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S1)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，放入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backlog</a:t>
            </a:r>
            <a:endParaRPr lang="zh-CN" altLang="en-US" i="1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5285" y="2107646"/>
            <a:ext cx="2556314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2. S1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打包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backlog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中给他的交易形成待验证块并挂在链上</a:t>
            </a:r>
            <a:endParaRPr lang="en-US" altLang="zh-CN" i="1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i="1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3. 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全部</a:t>
            </a:r>
            <a:r>
              <a:rPr lang="en-US" altLang="zh-CN" i="1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 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Signing nodes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验证新块交易，对整个新块投票表决</a:t>
            </a:r>
            <a:endParaRPr lang="zh-CN" altLang="en-US" i="1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673238" y="2792151"/>
            <a:ext cx="782047" cy="0"/>
          </a:xfrm>
          <a:prstGeom prst="line">
            <a:avLst/>
          </a:prstGeom>
          <a:ln w="22225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673238" y="3025289"/>
            <a:ext cx="934447" cy="972766"/>
          </a:xfrm>
          <a:prstGeom prst="line">
            <a:avLst/>
          </a:prstGeom>
          <a:ln w="22225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88691" y="5831942"/>
            <a:ext cx="565177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4. 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验证不通过的块，其中的合法交易被移回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backlog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等待再次打包。验证不通过的块仍然挂在</a:t>
            </a:r>
            <a:r>
              <a:rPr lang="en-US" altLang="zh-CN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BC</a:t>
            </a:r>
            <a:r>
              <a:rPr lang="zh-CN" altLang="en-US" i="1" smtClean="0">
                <a:solidFill>
                  <a:srgbClr val="FF0000"/>
                </a:solidFill>
                <a:latin typeface="Arial" pitchFamily="34" charset="0"/>
                <a:ea typeface="微软雅黑" pitchFamily="34" charset="-122"/>
              </a:rPr>
              <a:t>上</a:t>
            </a:r>
            <a:endParaRPr lang="zh-CN" altLang="en-US" i="1" dirty="0" smtClean="0">
              <a:solidFill>
                <a:srgbClr val="FF0000"/>
              </a:solidFill>
              <a:latin typeface="Arial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13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Sharding</a:t>
            </a:r>
            <a:r>
              <a:rPr kumimoji="0" lang="en-US" altLang="zh-CN" sz="3200" b="0" i="0" u="none" strike="noStrike" kern="0" cap="none" spc="0" normalizeH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 — </a:t>
            </a: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分片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第五节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994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各种</a:t>
            </a:r>
            <a:r>
              <a:rPr lang="en-US" altLang="zh-CN" smtClean="0"/>
              <a:t>Sharding</a:t>
            </a:r>
            <a:r>
              <a:rPr lang="zh-CN" altLang="en-US" smtClean="0"/>
              <a:t>的构想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Ethereum 2.0</a:t>
            </a:r>
          </a:p>
          <a:p>
            <a:endParaRPr lang="en-US" altLang="zh-CN"/>
          </a:p>
          <a:p>
            <a:r>
              <a:rPr lang="en-US" altLang="zh-CN" smtClean="0"/>
              <a:t>Cosmos of Tendermint</a:t>
            </a:r>
            <a:r>
              <a:rPr lang="zh-CN" altLang="en-US" smtClean="0"/>
              <a:t> </a:t>
            </a:r>
            <a:endParaRPr lang="en-US" altLang="zh-CN" smtClean="0"/>
          </a:p>
          <a:p>
            <a:endParaRPr lang="en-US" altLang="zh-CN"/>
          </a:p>
          <a:p>
            <a:r>
              <a:rPr lang="en-US" altLang="zh-CN" smtClean="0"/>
              <a:t>Polkadot of Parity</a:t>
            </a:r>
          </a:p>
          <a:p>
            <a:endParaRPr lang="en-US" altLang="zh-CN"/>
          </a:p>
          <a:p>
            <a:r>
              <a:rPr lang="zh-CN" altLang="en-US" smtClean="0"/>
              <a:t>众安科技的“链路由”</a:t>
            </a:r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131" y="4211447"/>
            <a:ext cx="6379958" cy="24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49" y="750035"/>
            <a:ext cx="3148722" cy="3093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801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多阶中继设计 </a:t>
            </a:r>
            <a:r>
              <a:rPr lang="en-US" altLang="zh-CN" smtClean="0"/>
              <a:t>- Polkadot</a:t>
            </a:r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30" y="877989"/>
            <a:ext cx="6930329" cy="5727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933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现实：链路由的性能</a:t>
            </a:r>
            <a:endParaRPr lang="zh-CN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97" y="984149"/>
            <a:ext cx="9363404" cy="547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0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7" y="291148"/>
            <a:ext cx="10972800" cy="640080"/>
          </a:xfrm>
        </p:spPr>
        <p:txBody>
          <a:bodyPr/>
          <a:lstStyle/>
          <a:p>
            <a:r>
              <a:rPr lang="zh-CN" altLang="en-US"/>
              <a:t>结合业务特性的</a:t>
            </a:r>
            <a:r>
              <a:rPr lang="en-US" altLang="zh-CN" smtClean="0"/>
              <a:t>Sharding</a:t>
            </a:r>
            <a:r>
              <a:rPr lang="zh-CN" altLang="en-US" smtClean="0"/>
              <a:t>案例：</a:t>
            </a:r>
            <a:r>
              <a:rPr lang="en-US" altLang="zh-CN" smtClean="0"/>
              <a:t>RSCoin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解耦合</a:t>
            </a:r>
            <a:r>
              <a:rPr lang="en-US" altLang="zh-CN"/>
              <a:t>“</a:t>
            </a:r>
            <a:r>
              <a:rPr lang="zh-CN" altLang="en-US"/>
              <a:t>货币供应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价值转移及支付</a:t>
            </a:r>
            <a:r>
              <a:rPr lang="en-US" altLang="zh-CN"/>
              <a:t>”</a:t>
            </a:r>
            <a:endParaRPr lang="zh-CN" altLang="en-US"/>
          </a:p>
          <a:p>
            <a:pPr lvl="1"/>
            <a:r>
              <a:rPr lang="zh-CN" altLang="en-US"/>
              <a:t>央行控制的货币供应</a:t>
            </a:r>
          </a:p>
          <a:p>
            <a:pPr lvl="1"/>
            <a:r>
              <a:rPr lang="zh-CN" altLang="en-US"/>
              <a:t>（底层）分布维护的交易账本</a:t>
            </a:r>
          </a:p>
          <a:p>
            <a:r>
              <a:rPr lang="zh-CN" altLang="en-US" smtClean="0"/>
              <a:t>力求</a:t>
            </a:r>
            <a:r>
              <a:rPr lang="zh-CN" altLang="en-US"/>
              <a:t>实现</a:t>
            </a:r>
          </a:p>
          <a:p>
            <a:pPr lvl="1"/>
            <a:r>
              <a:rPr lang="zh-CN" altLang="en-US" sz="2400"/>
              <a:t>高吞吐、低延迟、可</a:t>
            </a:r>
            <a:r>
              <a:rPr lang="zh-CN" altLang="en-US" sz="2400" smtClean="0"/>
              <a:t>扩展</a:t>
            </a:r>
            <a:endParaRPr lang="zh-CN" altLang="en-US"/>
          </a:p>
          <a:p>
            <a:r>
              <a:rPr lang="zh-CN" altLang="en-US"/>
              <a:t>借鉴了类比特币的</a:t>
            </a:r>
            <a:r>
              <a:rPr lang="en-US" altLang="zh-CN"/>
              <a:t>UTXO</a:t>
            </a:r>
            <a:r>
              <a:rPr lang="zh-CN" altLang="en-US"/>
              <a:t>模型</a:t>
            </a:r>
          </a:p>
          <a:p>
            <a:pPr lvl="1"/>
            <a:r>
              <a:rPr lang="zh-CN" altLang="en-US"/>
              <a:t>是加密货币框架，非加密货币本身</a:t>
            </a:r>
          </a:p>
        </p:txBody>
      </p:sp>
      <p:sp>
        <p:nvSpPr>
          <p:cNvPr id="4" name="矩形 3"/>
          <p:cNvSpPr/>
          <p:nvPr/>
        </p:nvSpPr>
        <p:spPr>
          <a:xfrm>
            <a:off x="4785352" y="3244334"/>
            <a:ext cx="26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结合业务特性的</a:t>
            </a:r>
            <a:r>
              <a:rPr lang="en-US" altLang="zh-CN"/>
              <a:t>Sharding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47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68313" y="291148"/>
            <a:ext cx="8229600" cy="640080"/>
          </a:xfrm>
        </p:spPr>
        <p:txBody>
          <a:bodyPr/>
          <a:lstStyle/>
          <a:p>
            <a:r>
              <a:rPr lang="zh-CN" altLang="en-US"/>
              <a:t>主要成员</a:t>
            </a:r>
          </a:p>
        </p:txBody>
      </p:sp>
      <p:graphicFrame>
        <p:nvGraphicFramePr>
          <p:cNvPr id="10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1979930" y="2781300"/>
          <a:ext cx="4251960" cy="2918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r:id="rId3" imgW="4251960" imgH="2918460" progId="Paint.Picture">
                  <p:embed/>
                </p:oleObj>
              </mc:Choice>
              <mc:Fallback>
                <p:oleObj r:id="rId3" imgW="4251960" imgH="29184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1979930" y="2781300"/>
                        <a:ext cx="4251960" cy="2918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8"/>
          <p:cNvSpPr txBox="1"/>
          <p:nvPr/>
        </p:nvSpPr>
        <p:spPr>
          <a:xfrm>
            <a:off x="1835785" y="1556385"/>
            <a:ext cx="583933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Bank</a:t>
            </a:r>
            <a:r>
              <a:rPr lang="zh-CN" altLang="en-US" b="1"/>
              <a:t>：央行（不是商业银行）</a:t>
            </a:r>
            <a:endParaRPr lang="en-GB" altLang="zh-CN" b="1"/>
          </a:p>
          <a:p>
            <a:r>
              <a:rPr lang="en-US" altLang="zh-CN" b="1"/>
              <a:t>mintette: </a:t>
            </a:r>
            <a:r>
              <a:rPr lang="zh-CN" altLang="en-US" b="1"/>
              <a:t>可以由目前的商业银行担任</a:t>
            </a:r>
            <a:endParaRPr lang="en-US" altLang="zh-CN" b="1"/>
          </a:p>
          <a:p>
            <a:r>
              <a:rPr lang="en-US" altLang="zh-CN" b="1"/>
              <a:t>user</a:t>
            </a:r>
            <a:r>
              <a:rPr lang="zh-CN" altLang="en-US" b="1"/>
              <a:t>：客户（起着举足轻重的作用，但图里面没画）</a:t>
            </a:r>
          </a:p>
        </p:txBody>
      </p:sp>
      <p:sp>
        <p:nvSpPr>
          <p:cNvPr id="12" name="文本框 9"/>
          <p:cNvSpPr txBox="1"/>
          <p:nvPr/>
        </p:nvSpPr>
        <p:spPr>
          <a:xfrm>
            <a:off x="6300470" y="3357245"/>
            <a:ext cx="19126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低层块</a:t>
            </a:r>
          </a:p>
          <a:p>
            <a:r>
              <a:rPr lang="zh-CN" altLang="en-GB">
                <a:latin typeface="+mn-lt"/>
              </a:rPr>
              <a:t>一个</a:t>
            </a:r>
            <a:r>
              <a:rPr lang="en-GB" altLang="zh-CN">
                <a:latin typeface="+mn-lt"/>
              </a:rPr>
              <a:t>Epoch</a:t>
            </a:r>
            <a:r>
              <a:rPr lang="zh-CN" altLang="en-GB">
                <a:latin typeface="+mn-lt"/>
              </a:rPr>
              <a:t>一块</a:t>
            </a:r>
          </a:p>
        </p:txBody>
      </p:sp>
      <p:sp>
        <p:nvSpPr>
          <p:cNvPr id="13" name="文本框 10"/>
          <p:cNvSpPr txBox="1"/>
          <p:nvPr/>
        </p:nvSpPr>
        <p:spPr>
          <a:xfrm>
            <a:off x="2268220" y="5733415"/>
            <a:ext cx="334391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高层块</a:t>
            </a:r>
          </a:p>
          <a:p>
            <a:pPr algn="ctr"/>
            <a:r>
              <a:rPr lang="zh-CN" altLang="en-GB"/>
              <a:t>一个</a:t>
            </a:r>
            <a:r>
              <a:rPr lang="en-GB" altLang="zh-CN"/>
              <a:t>Period</a:t>
            </a:r>
            <a:r>
              <a:rPr lang="zh-CN" altLang="en-GB"/>
              <a:t>一块</a:t>
            </a:r>
            <a:r>
              <a:rPr lang="en-GB" altLang="zh-CN"/>
              <a:t> ( &gt; Epoch)</a:t>
            </a:r>
          </a:p>
        </p:txBody>
      </p:sp>
    </p:spTree>
    <p:extLst>
      <p:ext uri="{BB962C8B-B14F-4D97-AF65-F5344CB8AC3E}">
        <p14:creationId xmlns:p14="http://schemas.microsoft.com/office/powerpoint/2010/main" val="182340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从</a:t>
            </a:r>
            <a:r>
              <a:rPr kumimoji="0" lang="en-US" altLang="zh-CN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PBFT</a:t>
            </a: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开始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第二节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7" y="291148"/>
            <a:ext cx="10972800" cy="640080"/>
          </a:xfrm>
        </p:spPr>
        <p:txBody>
          <a:bodyPr/>
          <a:lstStyle/>
          <a:p>
            <a:r>
              <a:rPr lang="zh-CN" altLang="zh-CN"/>
              <a:t>交易结构和</a:t>
            </a:r>
            <a:r>
              <a:rPr lang="en-US" altLang="zh-CN"/>
              <a:t>Mintette</a:t>
            </a:r>
            <a:r>
              <a:rPr lang="zh-CN" altLang="en-US"/>
              <a:t>的分工</a:t>
            </a:r>
          </a:p>
        </p:txBody>
      </p:sp>
      <p:sp>
        <p:nvSpPr>
          <p:cNvPr id="4" name="椭圆 3"/>
          <p:cNvSpPr/>
          <p:nvPr/>
        </p:nvSpPr>
        <p:spPr>
          <a:xfrm>
            <a:off x="2828714" y="984886"/>
            <a:ext cx="1440180" cy="57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TX1</a:t>
            </a:r>
          </a:p>
        </p:txBody>
      </p:sp>
      <p:sp>
        <p:nvSpPr>
          <p:cNvPr id="5" name="椭圆 4"/>
          <p:cNvSpPr/>
          <p:nvPr/>
        </p:nvSpPr>
        <p:spPr>
          <a:xfrm>
            <a:off x="2828714" y="2208531"/>
            <a:ext cx="1440180" cy="57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TX2</a:t>
            </a:r>
          </a:p>
        </p:txBody>
      </p:sp>
      <p:sp>
        <p:nvSpPr>
          <p:cNvPr id="6" name="椭圆 5"/>
          <p:cNvSpPr/>
          <p:nvPr/>
        </p:nvSpPr>
        <p:spPr>
          <a:xfrm>
            <a:off x="2924387" y="3505201"/>
            <a:ext cx="1440180" cy="575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TX3</a:t>
            </a:r>
          </a:p>
        </p:txBody>
      </p:sp>
      <p:sp>
        <p:nvSpPr>
          <p:cNvPr id="7" name="椭圆 6"/>
          <p:cNvSpPr/>
          <p:nvPr/>
        </p:nvSpPr>
        <p:spPr>
          <a:xfrm>
            <a:off x="6380480" y="2208530"/>
            <a:ext cx="1674707" cy="637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TX</a:t>
            </a:r>
          </a:p>
        </p:txBody>
      </p:sp>
      <p:cxnSp>
        <p:nvCxnSpPr>
          <p:cNvPr id="8" name="直接箭头连接符 7"/>
          <p:cNvCxnSpPr>
            <a:stCxn id="7" idx="6"/>
          </p:cNvCxnSpPr>
          <p:nvPr/>
        </p:nvCxnSpPr>
        <p:spPr>
          <a:xfrm flipV="1">
            <a:off x="8055187" y="1560195"/>
            <a:ext cx="1397847" cy="103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6"/>
            <a:endCxn id="7" idx="2"/>
          </p:cNvCxnSpPr>
          <p:nvPr/>
        </p:nvCxnSpPr>
        <p:spPr>
          <a:xfrm>
            <a:off x="4268893" y="2568575"/>
            <a:ext cx="2111587" cy="3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" idx="6"/>
          </p:cNvCxnSpPr>
          <p:nvPr/>
        </p:nvCxnSpPr>
        <p:spPr>
          <a:xfrm flipV="1">
            <a:off x="4364568" y="2640331"/>
            <a:ext cx="2015913" cy="1224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40300" y="163258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i1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48953" y="235267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i2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48953" y="314515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i3</a:t>
            </a:r>
          </a:p>
        </p:txBody>
      </p:sp>
      <p:cxnSp>
        <p:nvCxnSpPr>
          <p:cNvPr id="15" name="直接箭头连接符 14"/>
          <p:cNvCxnSpPr>
            <a:stCxn id="4" idx="6"/>
          </p:cNvCxnSpPr>
          <p:nvPr/>
        </p:nvCxnSpPr>
        <p:spPr>
          <a:xfrm>
            <a:off x="4268894" y="1344931"/>
            <a:ext cx="2302933" cy="1397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398087" y="1777366"/>
            <a:ext cx="139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0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8108527" y="2496820"/>
            <a:ext cx="163237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108527" y="2496821"/>
            <a:ext cx="1344507" cy="1296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493761" y="2281556"/>
            <a:ext cx="114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97240" y="3001646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2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159848" y="4293236"/>
            <a:ext cx="8777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>
                <a:latin typeface="Comic Sans MS" charset="0"/>
              </a:rPr>
              <a:t>addr:</a:t>
            </a:r>
            <a:r>
              <a:rPr lang="zh-CN" altLang="en-US" i="1">
                <a:latin typeface="Comic Sans MS" charset="0"/>
              </a:rPr>
              <a:t>　大致相当于</a:t>
            </a:r>
            <a:r>
              <a:rPr lang="en-US" altLang="zh-CN" i="1">
                <a:latin typeface="Comic Sans MS" charset="0"/>
              </a:rPr>
              <a:t>Bitcoin</a:t>
            </a:r>
            <a:r>
              <a:rPr lang="zh-CN" altLang="en-US" i="1">
                <a:latin typeface="Comic Sans MS" charset="0"/>
              </a:rPr>
              <a:t>地址，和 公钥 </a:t>
            </a:r>
            <a:r>
              <a:rPr lang="en-US" altLang="zh-CN" i="1">
                <a:latin typeface="Comic Sans MS" charset="0"/>
              </a:rPr>
              <a:t>pk </a:t>
            </a:r>
            <a:r>
              <a:rPr lang="zh-CN" altLang="en-US" i="1">
                <a:latin typeface="Comic Sans MS" charset="0"/>
              </a:rPr>
              <a:t>相关，私钥是 </a:t>
            </a:r>
            <a:r>
              <a:rPr lang="en-US" altLang="zh-CN" i="1">
                <a:latin typeface="Comic Sans MS" charset="0"/>
              </a:rPr>
              <a:t>sk</a:t>
            </a:r>
          </a:p>
          <a:p>
            <a:r>
              <a:rPr lang="en-US" altLang="zh-CN" i="1" smtClean="0">
                <a:latin typeface="Comic Sans MS" charset="0"/>
              </a:rPr>
              <a:t>utxoid </a:t>
            </a:r>
            <a:r>
              <a:rPr lang="en-US" altLang="zh-CN" i="1">
                <a:latin typeface="Comic Sans MS" charset="0"/>
              </a:rPr>
              <a:t>= (tx, i, addr, v) </a:t>
            </a:r>
            <a:endParaRPr lang="en-US" altLang="zh-CN" i="1" smtClean="0">
              <a:latin typeface="Comic Sans MS" charset="0"/>
            </a:endParaRPr>
          </a:p>
          <a:p>
            <a:r>
              <a:rPr lang="en-US" altLang="zh-CN" i="1" smtClean="0">
                <a:latin typeface="Comic Sans MS" charset="0"/>
              </a:rPr>
              <a:t>tx</a:t>
            </a:r>
            <a:r>
              <a:rPr lang="zh-CN" altLang="en-US" i="1">
                <a:latin typeface="Comic Sans MS" charset="0"/>
              </a:rPr>
              <a:t>是交易</a:t>
            </a:r>
            <a:r>
              <a:rPr lang="en-US" altLang="zh-CN" i="1">
                <a:latin typeface="Comic Sans MS" charset="0"/>
              </a:rPr>
              <a:t>hash</a:t>
            </a:r>
            <a:r>
              <a:rPr lang="zh-CN" altLang="en-US" i="1">
                <a:latin typeface="Comic Sans MS" charset="0"/>
              </a:rPr>
              <a:t>，</a:t>
            </a:r>
            <a:r>
              <a:rPr lang="en-US" altLang="zh-CN" i="1">
                <a:latin typeface="Comic Sans MS" charset="0"/>
              </a:rPr>
              <a:t>i</a:t>
            </a:r>
            <a:r>
              <a:rPr lang="zh-CN" altLang="en-US" i="1">
                <a:latin typeface="Comic Sans MS" charset="0"/>
              </a:rPr>
              <a:t>是输出序号，</a:t>
            </a:r>
            <a:r>
              <a:rPr lang="en-US" altLang="zh-CN" i="1">
                <a:latin typeface="Comic Sans MS" charset="0"/>
              </a:rPr>
              <a:t>addr</a:t>
            </a:r>
            <a:r>
              <a:rPr lang="zh-CN" altLang="en-US" i="1">
                <a:latin typeface="Comic Sans MS" charset="0"/>
              </a:rPr>
              <a:t>表明给谁，</a:t>
            </a:r>
            <a:r>
              <a:rPr lang="en-US" altLang="zh-CN" i="1">
                <a:latin typeface="Comic Sans MS" charset="0"/>
              </a:rPr>
              <a:t>v</a:t>
            </a:r>
            <a:r>
              <a:rPr lang="zh-CN" altLang="en-US" i="1">
                <a:latin typeface="Comic Sans MS" charset="0"/>
              </a:rPr>
              <a:t>表明金额</a:t>
            </a:r>
          </a:p>
          <a:p>
            <a:r>
              <a:rPr lang="zh-CN" altLang="en-US" i="1">
                <a:latin typeface="Comic Sans MS" charset="0"/>
              </a:rPr>
              <a:t>由于</a:t>
            </a:r>
            <a:r>
              <a:rPr lang="en-US" altLang="zh-CN" i="1">
                <a:latin typeface="Comic Sans MS" charset="0"/>
              </a:rPr>
              <a:t>addr/v</a:t>
            </a:r>
            <a:r>
              <a:rPr lang="zh-CN" altLang="en-US" i="1">
                <a:latin typeface="Comic Sans MS" charset="0"/>
              </a:rPr>
              <a:t>是隐含的，故也可以写作 </a:t>
            </a:r>
            <a:r>
              <a:rPr lang="en-US" altLang="zh-CN" i="1" smtClean="0">
                <a:latin typeface="Comic Sans MS" charset="0"/>
              </a:rPr>
              <a:t>utxoid</a:t>
            </a:r>
            <a:r>
              <a:rPr lang="en-US" altLang="zh-CN" i="1">
                <a:latin typeface="Comic Sans MS" charset="0"/>
              </a:rPr>
              <a:t>=(tx, i) </a:t>
            </a:r>
          </a:p>
          <a:p>
            <a:endParaRPr lang="en-US" altLang="zh-CN" i="1">
              <a:latin typeface="Comic Sans MS" charset="0"/>
            </a:endParaRPr>
          </a:p>
          <a:p>
            <a:r>
              <a:rPr lang="en-US" altLang="zh-CN" i="1">
                <a:latin typeface="Comic Sans MS" charset="0"/>
              </a:rPr>
              <a:t>mintette shard &lt;--- </a:t>
            </a:r>
            <a:r>
              <a:rPr lang="en-US" altLang="zh-CN" i="1" smtClean="0">
                <a:latin typeface="Comic Sans MS" charset="0"/>
              </a:rPr>
              <a:t>owners(utxoid</a:t>
            </a:r>
            <a:r>
              <a:rPr lang="zh-CN" altLang="en-US" i="1" smtClean="0">
                <a:latin typeface="Comic Sans MS" charset="0"/>
              </a:rPr>
              <a:t>）</a:t>
            </a:r>
            <a:r>
              <a:rPr lang="zh-CN" altLang="en-US" i="1">
                <a:latin typeface="Comic Sans MS" charset="0"/>
              </a:rPr>
              <a:t>利用 </a:t>
            </a:r>
            <a:r>
              <a:rPr lang="en-US" altLang="zh-CN" i="1" smtClean="0">
                <a:latin typeface="Comic Sans MS" charset="0"/>
              </a:rPr>
              <a:t>hash(utxoid.tx</a:t>
            </a:r>
            <a:r>
              <a:rPr lang="en-US" altLang="zh-CN" i="1">
                <a:latin typeface="Comic Sans MS" charset="0"/>
              </a:rPr>
              <a:t>)</a:t>
            </a:r>
          </a:p>
          <a:p>
            <a:r>
              <a:rPr lang="zh-CN" altLang="en-US" i="1">
                <a:latin typeface="Comic Sans MS" charset="0"/>
              </a:rPr>
              <a:t>所以一笔</a:t>
            </a:r>
            <a:r>
              <a:rPr lang="en-US" altLang="zh-CN" i="1">
                <a:latin typeface="Comic Sans MS" charset="0"/>
              </a:rPr>
              <a:t>tx</a:t>
            </a:r>
            <a:r>
              <a:rPr lang="zh-CN" altLang="en-US" i="1">
                <a:latin typeface="Comic Sans MS" charset="0"/>
              </a:rPr>
              <a:t>的输入交易可能由不同</a:t>
            </a:r>
            <a:r>
              <a:rPr lang="en-US" altLang="zh-CN" i="1">
                <a:latin typeface="Comic Sans MS" charset="0"/>
              </a:rPr>
              <a:t>mintette shard</a:t>
            </a:r>
            <a:r>
              <a:rPr lang="zh-CN" altLang="en-US" i="1">
                <a:latin typeface="Comic Sans MS" charset="0"/>
              </a:rPr>
              <a:t>分管，但其全部输出交易一定只归同一</a:t>
            </a:r>
            <a:r>
              <a:rPr lang="en-US" altLang="zh-CN" i="1">
                <a:latin typeface="Comic Sans MS" charset="0"/>
              </a:rPr>
              <a:t>mintette shard</a:t>
            </a:r>
            <a:r>
              <a:rPr lang="zh-CN" altLang="en-US" i="1">
                <a:latin typeface="Comic Sans MS" charset="0"/>
              </a:rPr>
              <a:t>管理</a:t>
            </a:r>
          </a:p>
        </p:txBody>
      </p:sp>
    </p:spTree>
    <p:extLst>
      <p:ext uri="{BB962C8B-B14F-4D97-AF65-F5344CB8AC3E}">
        <p14:creationId xmlns:p14="http://schemas.microsoft.com/office/powerpoint/2010/main" val="1899000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7" y="291148"/>
            <a:ext cx="10972800" cy="640080"/>
          </a:xfrm>
        </p:spPr>
        <p:txBody>
          <a:bodyPr/>
          <a:lstStyle/>
          <a:p>
            <a:r>
              <a:rPr lang="zh-CN" altLang="en-US"/>
              <a:t>底层框架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71980" y="5156835"/>
            <a:ext cx="901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user </a:t>
            </a:r>
            <a:r>
              <a:rPr lang="zh-CN" altLang="en-US" sz="2400" b="1"/>
              <a:t>处于一切的中心</a:t>
            </a:r>
            <a:r>
              <a:rPr lang="en-US" altLang="zh-CN" sz="2400" b="1"/>
              <a:t>, </a:t>
            </a:r>
            <a:r>
              <a:rPr lang="zh-CN" altLang="en-US" sz="2400" b="1"/>
              <a:t>用</a:t>
            </a:r>
            <a:r>
              <a:rPr lang="en-US" altLang="zh-CN" sz="2400" b="1"/>
              <a:t>user</a:t>
            </a:r>
            <a:r>
              <a:rPr lang="zh-CN" altLang="en-US" sz="2400" b="1"/>
              <a:t>的辛苦换取 </a:t>
            </a:r>
            <a:r>
              <a:rPr lang="en-US" altLang="zh-CN" sz="2400" b="1"/>
              <a:t>mintette</a:t>
            </a:r>
            <a:r>
              <a:rPr lang="zh-CN" altLang="en-US" sz="2400" b="1"/>
              <a:t>的可扩展性</a:t>
            </a:r>
          </a:p>
          <a:p>
            <a:r>
              <a:rPr lang="zh-CN" altLang="en-US" sz="2400" b="1" smtClean="0">
                <a:solidFill>
                  <a:srgbClr val="FF0000"/>
                </a:solidFill>
              </a:rPr>
              <a:t>允许</a:t>
            </a:r>
            <a:r>
              <a:rPr lang="zh-CN" altLang="en-US" sz="2400" b="1">
                <a:solidFill>
                  <a:srgbClr val="FF0000"/>
                </a:solidFill>
              </a:rPr>
              <a:t>我们避免广播通道和</a:t>
            </a:r>
            <a:r>
              <a:rPr lang="en-US" altLang="zh-CN" sz="2400" b="1">
                <a:solidFill>
                  <a:srgbClr val="FF0000"/>
                </a:solidFill>
              </a:rPr>
              <a:t>mintette</a:t>
            </a:r>
            <a:r>
              <a:rPr lang="zh-CN" altLang="en-US" sz="2400" b="1">
                <a:solidFill>
                  <a:srgbClr val="FF0000"/>
                </a:solidFill>
              </a:rPr>
              <a:t>之间的直接</a:t>
            </a:r>
            <a:r>
              <a:rPr lang="zh-CN" altLang="en-US" sz="2400" b="1" smtClean="0">
                <a:solidFill>
                  <a:srgbClr val="FF0000"/>
                </a:solidFill>
              </a:rPr>
              <a:t>通信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pic>
        <p:nvPicPr>
          <p:cNvPr id="7" name="对象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80" y="1293780"/>
            <a:ext cx="7416110" cy="349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7"/>
          <p:cNvSpPr txBox="1"/>
          <p:nvPr/>
        </p:nvSpPr>
        <p:spPr>
          <a:xfrm>
            <a:off x="3208520" y="364402"/>
            <a:ext cx="7586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smtClean="0"/>
              <a:t>借助</a:t>
            </a:r>
            <a:r>
              <a:rPr lang="en-US" altLang="zh-CN" sz="3200" b="1" i="1" smtClean="0"/>
              <a:t>user</a:t>
            </a:r>
            <a:r>
              <a:rPr lang="zh-CN" altLang="en-US" sz="3200" b="1" i="1" smtClean="0"/>
              <a:t>的思想在 </a:t>
            </a:r>
            <a:r>
              <a:rPr lang="en-US" altLang="zh-CN" sz="3200" b="1" i="1" smtClean="0"/>
              <a:t>Zyzzyva </a:t>
            </a:r>
            <a:r>
              <a:rPr lang="zh-CN" altLang="en-US" sz="3200" b="1" i="1" smtClean="0"/>
              <a:t>中也见到过</a:t>
            </a:r>
            <a:endParaRPr lang="en-US" altLang="zh-CN" sz="32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18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417" y="291148"/>
            <a:ext cx="10972800" cy="640080"/>
          </a:xfrm>
        </p:spPr>
        <p:txBody>
          <a:bodyPr/>
          <a:lstStyle/>
          <a:p>
            <a:r>
              <a:rPr lang="zh-CN" altLang="en-US"/>
              <a:t>不错的性能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4" y="997867"/>
            <a:ext cx="6073742" cy="506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347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3065463" y="1308100"/>
            <a:ext cx="892175" cy="4338638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ONE</a:t>
            </a:r>
            <a:endParaRPr kumimoji="0" lang="zh-CN" altLang="en-US" sz="96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5400000" algn="t" rotWithShape="0">
                  <a:prstClr val="white">
                    <a:alpha val="40000"/>
                  </a:prstClr>
                </a:outerShdw>
              </a:effectLst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3"/>
            </p:custDataLst>
          </p:nvPr>
        </p:nvCxnSpPr>
        <p:spPr>
          <a:xfrm>
            <a:off x="4230688" y="1229706"/>
            <a:ext cx="0" cy="4313426"/>
          </a:xfrm>
          <a:prstGeom prst="line">
            <a:avLst/>
          </a:prstGeom>
          <a:noFill/>
          <a:ln w="34925" cap="flat" cmpd="sng" algn="ctr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67000">
                  <a:schemeClr val="accent1"/>
                </a:gs>
                <a:gs pos="50000">
                  <a:schemeClr val="accent1"/>
                </a:gs>
              </a:gsLst>
              <a:lin ang="5400000" scaled="0"/>
            </a:gradFill>
            <a:prstDash val="solid"/>
            <a:miter lim="800000"/>
          </a:ln>
          <a:effectLst/>
        </p:spPr>
      </p:cxn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4227513" y="2797175"/>
            <a:ext cx="5145088" cy="1112838"/>
          </a:xfrm>
          <a:prstGeom prst="roundRect">
            <a:avLst>
              <a:gd name="adj" fmla="val 4043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kern="0" smtClean="0">
                <a:solidFill>
                  <a:prstClr val="white"/>
                </a:solidFill>
                <a:latin typeface="Arial" pitchFamily="34" charset="0"/>
                <a:ea typeface="黑体" pitchFamily="49" charset="-122"/>
                <a:cs typeface="+mn-cs"/>
              </a:rPr>
              <a:t>闪电网络和状态通道</a:t>
            </a: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3249613" y="2524125"/>
            <a:ext cx="793750" cy="19145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第</a:t>
            </a:r>
            <a:r>
              <a:rPr lang="zh-CN" altLang="en-US" sz="440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黑体" pitchFamily="49" charset="-122"/>
                <a:cs typeface="+mn-cs"/>
              </a:rPr>
              <a:t>六</a:t>
            </a: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节</a:t>
            </a: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Optimizing Blockchain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3922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根本思想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适合场景：</a:t>
            </a:r>
            <a:r>
              <a:rPr lang="en-US" altLang="zh-CN" smtClean="0"/>
              <a:t>State</a:t>
            </a:r>
            <a:r>
              <a:rPr lang="zh-CN" altLang="en-US" smtClean="0"/>
              <a:t>的变更具有局部性，只影响少数参与者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/>
              <a:t>以无胜有：不被执行的代码有最好的性能</a:t>
            </a:r>
            <a:endParaRPr lang="en-US" altLang="zh-CN"/>
          </a:p>
          <a:p>
            <a:endParaRPr lang="en-US" altLang="zh-CN"/>
          </a:p>
          <a:p>
            <a:r>
              <a:rPr lang="zh-CN" altLang="en-US" smtClean="0"/>
              <a:t>相关参与者可在链外频繁更新</a:t>
            </a:r>
            <a:r>
              <a:rPr lang="en-US" altLang="zh-CN" smtClean="0"/>
              <a:t>State</a:t>
            </a:r>
            <a:r>
              <a:rPr lang="zh-CN" altLang="en-US" smtClean="0"/>
              <a:t>，区块链只在出现争议时介入</a:t>
            </a:r>
            <a:endParaRPr lang="en-US" altLang="zh-CN" smtClean="0"/>
          </a:p>
          <a:p>
            <a:endParaRPr lang="en-US" altLang="zh-CN"/>
          </a:p>
          <a:p>
            <a:r>
              <a:rPr lang="zh-CN" altLang="en-US" b="1" smtClean="0"/>
              <a:t>进一步学习可参考拙作</a:t>
            </a:r>
            <a:r>
              <a:rPr lang="en-US" altLang="zh-CN" b="1" smtClean="0"/>
              <a:t>《</a:t>
            </a:r>
            <a:r>
              <a:rPr lang="zh-CN" altLang="en-US" b="1" i="1" cap="all"/>
              <a:t>详解最近大热的闪电网络、雷电网络和</a:t>
            </a:r>
            <a:r>
              <a:rPr lang="en-US" altLang="zh-CN" b="1" i="1" cap="all" smtClean="0"/>
              <a:t>CORDA</a:t>
            </a:r>
            <a:r>
              <a:rPr lang="en-US" altLang="zh-CN" b="1" smtClean="0"/>
              <a:t>》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825951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Raiden Network (1)</a:t>
            </a:r>
            <a:endParaRPr lang="zh-CN" altLang="en-US"/>
          </a:p>
        </p:txBody>
      </p:sp>
      <p:pic>
        <p:nvPicPr>
          <p:cNvPr id="14338" name="Picture 2" descr="http://7xqy72.com1.z0.glb.clouddn.com/public/resources/pic/news/2016/06/12/8NUKiXz0Ku_Snip20160612_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577164"/>
            <a:ext cx="7965545" cy="418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70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Raiden Network(2)</a:t>
            </a:r>
            <a:endParaRPr lang="zh-CN" altLang="en-US"/>
          </a:p>
        </p:txBody>
      </p:sp>
      <p:pic>
        <p:nvPicPr>
          <p:cNvPr id="15362" name="Picture 2" descr="http://7xqy72.com1.z0.glb.clouddn.com/public/resources/pic/news/2016/06/12/ZtgCPR6dZl_Snip20160612_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90" y="1035015"/>
            <a:ext cx="6556510" cy="55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76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rot="518391">
            <a:off x="4240213" y="4337050"/>
            <a:ext cx="3343275" cy="5937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21396991">
            <a:off x="5127625" y="3900488"/>
            <a:ext cx="3349625" cy="59372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 rot="225092">
            <a:off x="4057650" y="3081338"/>
            <a:ext cx="4332288" cy="7254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 rot="21197296">
            <a:off x="4552950" y="2141538"/>
            <a:ext cx="3341688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 rot="225092">
            <a:off x="3975100" y="2979738"/>
            <a:ext cx="4333875" cy="72390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谢谢大家！</a:t>
            </a: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 rot="21396991">
            <a:off x="5045075" y="3798888"/>
            <a:ext cx="3349625" cy="593725"/>
          </a:xfrm>
          <a:prstGeom prst="rect">
            <a:avLst/>
          </a:prstGeom>
          <a:solidFill>
            <a:schemeClr val="accent3"/>
          </a:solidFill>
          <a:ln w="3175">
            <a:noFill/>
          </a:ln>
          <a:effectLst>
            <a:outerShdw blurRad="25400" dist="127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作者：朱立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 rot="518391">
            <a:off x="4176713" y="4265613"/>
            <a:ext cx="3344863" cy="592138"/>
          </a:xfrm>
          <a:prstGeom prst="rect">
            <a:avLst/>
          </a:prstGeom>
          <a:solidFill>
            <a:schemeClr val="accent4"/>
          </a:solidFill>
          <a:ln w="3175">
            <a:noFill/>
          </a:ln>
          <a:effectLst>
            <a:outerShdw blurRad="254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lzhu@sse.com.cn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9"/>
            </p:custDataLst>
          </p:nvPr>
        </p:nvSpPr>
        <p:spPr>
          <a:xfrm rot="21197296">
            <a:off x="4465638" y="2009775"/>
            <a:ext cx="3343275" cy="725488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>
            <a:outerShdw blurRad="25400"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Verdana" pitchFamily="34" charset="0"/>
              </a:rPr>
              <a:t>THANKS</a:t>
            </a:r>
            <a:endParaRPr kumimoji="0" lang="zh-CN" alt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Verdana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分布式系统的消息模型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975" y="1022985"/>
            <a:ext cx="10981690" cy="5527040"/>
          </a:xfrm>
        </p:spPr>
        <p:txBody>
          <a:bodyPr/>
          <a:lstStyle/>
          <a:p>
            <a:r>
              <a:rPr lang="zh-CN" altLang="en-US"/>
              <a:t>同步模型</a:t>
            </a:r>
          </a:p>
          <a:p>
            <a:pPr lvl="2"/>
            <a:r>
              <a:rPr lang="zh-CN" altLang="en-US" sz="2400">
                <a:sym typeface="+mn-ea"/>
              </a:rPr>
              <a:t>假设不同节点的时钟漂移、消息在网络中的传输时间、节点处理消息进行运算的时间存在已知上限</a:t>
            </a:r>
          </a:p>
          <a:p>
            <a:pPr lvl="2"/>
            <a:r>
              <a:rPr lang="zh-CN" sz="2400">
                <a:sym typeface="+mn-ea"/>
              </a:rPr>
              <a:t>可以简化分布式系统的算法，但不够真实</a:t>
            </a:r>
          </a:p>
          <a:p>
            <a:pPr lvl="2"/>
            <a:r>
              <a:rPr lang="en-US" altLang="zh-CN" sz="2400">
                <a:sym typeface="+mn-ea"/>
              </a:rPr>
              <a:t>“</a:t>
            </a:r>
            <a:r>
              <a:rPr lang="zh-CN" sz="2400">
                <a:sym typeface="+mn-ea"/>
              </a:rPr>
              <a:t>没有及时收到消息</a:t>
            </a:r>
            <a:r>
              <a:rPr lang="en-US" altLang="zh-CN" sz="2400">
                <a:sym typeface="+mn-ea"/>
              </a:rPr>
              <a:t>”——</a:t>
            </a:r>
            <a:r>
              <a:rPr lang="zh-CN" altLang="en-US" sz="2400">
                <a:sym typeface="+mn-ea"/>
              </a:rPr>
              <a:t>对方节点出错</a:t>
            </a:r>
            <a:endParaRPr lang="en-US" altLang="zh-CN" sz="2400">
              <a:sym typeface="+mn-ea"/>
            </a:endParaRPr>
          </a:p>
          <a:p>
            <a:r>
              <a:rPr lang="zh-CN" altLang="en-US"/>
              <a:t>异步模型</a:t>
            </a:r>
          </a:p>
          <a:p>
            <a:pPr lvl="2" algn="l"/>
            <a:r>
              <a:rPr lang="zh-CN" sz="2400">
                <a:sym typeface="+mn-ea"/>
              </a:rPr>
              <a:t>消息传输时间、消息处理时间和节点时钟漂移都不存在上限的网络</a:t>
            </a:r>
          </a:p>
          <a:p>
            <a:pPr lvl="2" algn="l"/>
            <a:r>
              <a:rPr lang="zh-CN" sz="2400">
                <a:sym typeface="+mn-ea"/>
              </a:rPr>
              <a:t>最具一般性，更实际，但导致算法变复杂</a:t>
            </a:r>
          </a:p>
          <a:p>
            <a:pPr lvl="2" algn="l"/>
            <a:r>
              <a:rPr lang="zh-CN" altLang="en-US" sz="2400">
                <a:sym typeface="+mn-ea"/>
              </a:rPr>
              <a:t>长时间没收到响应也不一定意味着对方节点出错</a:t>
            </a:r>
            <a:endParaRPr lang="zh-CN" altLang="en-US"/>
          </a:p>
          <a:p>
            <a:r>
              <a:rPr lang="zh-CN" altLang="en-US"/>
              <a:t>部分同步网络</a:t>
            </a:r>
          </a:p>
          <a:p>
            <a:pPr lvl="2" algn="l"/>
            <a:r>
              <a:rPr lang="zh-CN" sz="2400">
                <a:sym typeface="+mn-ea"/>
              </a:rPr>
              <a:t>事实上存在上限但我们无法预知，或大多数情况下存在一个合理的为我们所知的上限，但故障后可能存在一个无法预知的“全局稳定时间GST”</a:t>
            </a:r>
          </a:p>
          <a:p>
            <a:pPr marL="685800" lvl="2" indent="0" algn="l">
              <a:buNone/>
            </a:pPr>
            <a:endParaRPr lang="en-US" altLang="zh-CN"/>
          </a:p>
          <a:p>
            <a:pPr lvl="2" algn="l"/>
            <a:endParaRPr lang="zh-CN" altLang="en-US" sz="2400" b="1">
              <a:sym typeface="+mn-ea"/>
            </a:endParaRPr>
          </a:p>
          <a:p>
            <a:pPr marL="685800" lvl="2" indent="0" algn="l">
              <a:buNone/>
            </a:pPr>
            <a:endParaRPr lang="en-US" altLang="zh-CN" sz="2400" b="1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分布式系统的失效模型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Fail-Stop</a:t>
            </a:r>
          </a:p>
          <a:p>
            <a:pPr lvl="2"/>
            <a:r>
              <a:rPr lang="zh-CN" altLang="en-US" sz="2400"/>
              <a:t>节点发生故障后会停机、停止响应并保持停机状态</a:t>
            </a:r>
          </a:p>
          <a:p>
            <a:pPr lvl="2"/>
            <a:r>
              <a:rPr lang="zh-CN" altLang="en-US" sz="2400"/>
              <a:t>用 </a:t>
            </a:r>
            <a:r>
              <a:rPr lang="en-US" altLang="zh-CN" sz="2400" err="1"/>
              <a:t>PAXOS</a:t>
            </a:r>
            <a:r>
              <a:rPr lang="en-US" altLang="zh-CN" sz="2400"/>
              <a:t>/RAFT</a:t>
            </a:r>
            <a:r>
              <a:rPr lang="zh-CN" altLang="en-US" sz="2400"/>
              <a:t>等</a:t>
            </a:r>
            <a:r>
              <a:rPr lang="zh-CN" altLang="zh-CN" sz="2400"/>
              <a:t>协议即可处理</a:t>
            </a:r>
          </a:p>
          <a:p>
            <a:pPr lvl="2"/>
            <a:endParaRPr lang="zh-CN" altLang="zh-CN" sz="2400" b="1"/>
          </a:p>
          <a:p>
            <a:r>
              <a:rPr lang="zh-CN" altLang="en-US"/>
              <a:t>拜占庭错误</a:t>
            </a:r>
          </a:p>
          <a:p>
            <a:pPr lvl="2" algn="l"/>
            <a:r>
              <a:rPr lang="zh-CN" altLang="en-US" sz="2400"/>
              <a:t>也叫任意失效（arbitrary failure）。节点可能出现的最差的失效场景：包括但不限于返回不正确的值、进入不正确的状态、完全拒绝响应等等</a:t>
            </a:r>
          </a:p>
          <a:p>
            <a:pPr lvl="2" algn="l"/>
            <a:r>
              <a:rPr lang="zh-CN" altLang="en-US" sz="2400"/>
              <a:t>包括但不限于：崩溃、选择性忽略请求、伪造报文、选择性转发报文等</a:t>
            </a:r>
          </a:p>
          <a:p>
            <a:pPr lvl="2" algn="l"/>
            <a:r>
              <a:rPr lang="zh-CN" altLang="en-US" sz="2400"/>
              <a:t>用</a:t>
            </a:r>
            <a:r>
              <a:rPr lang="en-US" altLang="zh-CN" sz="2400" err="1"/>
              <a:t>PBFT</a:t>
            </a:r>
            <a:r>
              <a:rPr lang="zh-CN" altLang="en-US" sz="2400" err="1"/>
              <a:t>、</a:t>
            </a:r>
            <a:r>
              <a:rPr lang="en-US" altLang="zh-CN" sz="2400" err="1"/>
              <a:t>POW</a:t>
            </a:r>
            <a:r>
              <a:rPr lang="zh-CN" altLang="en-US" sz="2400"/>
              <a:t>等协议来处理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FLP</a:t>
            </a:r>
            <a:r>
              <a:rPr lang="zh-CN" altLang="en-US"/>
              <a:t>不可能性定理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460" y="974725"/>
            <a:ext cx="10981426" cy="5041902"/>
          </a:xfrm>
        </p:spPr>
        <p:txBody>
          <a:bodyPr/>
          <a:lstStyle/>
          <a:p>
            <a:r>
              <a:rPr lang="zh-CN" altLang="en-US" sz="2800"/>
              <a:t>虽然在同步/部分同步网络模型下，能够抗击若干节点崩溃终止失效的共识算法是存在的，在异步网络模型下，哪怕只存在一个崩溃终止失效节点，也无法找到一个</a:t>
            </a:r>
            <a:r>
              <a:rPr lang="zh-CN" altLang="en-US" sz="2800" b="1"/>
              <a:t>完全正确</a:t>
            </a:r>
            <a:r>
              <a:rPr lang="zh-CN" altLang="en-US" sz="2800"/>
              <a:t>的共识算法，更不用说存在多个拜占庭失效节点</a:t>
            </a:r>
          </a:p>
          <a:p>
            <a:pPr lvl="2"/>
            <a:r>
              <a:rPr lang="zh-CN" altLang="en-US" sz="2400"/>
              <a:t>终止性 ：所有非故障进程会在有限步数内结束并选取一个值</a:t>
            </a:r>
          </a:p>
          <a:p>
            <a:pPr lvl="2"/>
            <a:endParaRPr lang="zh-CN" altLang="en-US" sz="2400"/>
          </a:p>
          <a:p>
            <a:pPr lvl="2"/>
            <a:r>
              <a:rPr lang="zh-CN" altLang="en-US" sz="2400"/>
              <a:t>认同性：所有的非故障进程会同意同一个值</a:t>
            </a:r>
          </a:p>
          <a:p>
            <a:pPr lvl="2"/>
            <a:r>
              <a:rPr lang="zh-CN" altLang="en-US" sz="2400"/>
              <a:t>合法性：所认同的值必须是非平凡的，有的配置出</a:t>
            </a:r>
            <a:r>
              <a:rPr lang="en-US" altLang="zh-CN" sz="2400"/>
              <a:t>1</a:t>
            </a:r>
            <a:r>
              <a:rPr lang="zh-CN" altLang="en-US" sz="2400"/>
              <a:t>，有的配置出</a:t>
            </a:r>
            <a:r>
              <a:rPr lang="en-US" altLang="zh-CN" sz="2400"/>
              <a:t>0</a:t>
            </a:r>
          </a:p>
          <a:p>
            <a:pPr lvl="2"/>
            <a:endParaRPr lang="en-US" altLang="zh-CN" sz="24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AUTOCOLOR" val="TRUE"/>
  <p:tag name="MH_TYPE" val="CONTENTS"/>
  <p:tag name="ID" val="5471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OTHERS"/>
  <p:tag name="ID" val="54714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OTHERS"/>
  <p:tag name="ID" val="54714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Straight Connector 1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Rounded Rectangle 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907"/>
  <p:tag name="MH_LIBRARY" val="GRAPHIC"/>
  <p:tag name="MH_ORDER" val="TextBox 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54418"/>
  <p:tag name="MH_LIBRARY" val="GRAPHIC"/>
  <p:tag name="MH_ORDER" val="Rectangle 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NUMBER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4422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A000120140530A99PPBG">
  <a:themeElements>
    <a:clrScheme name="自定义 29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7F648E"/>
      </a:accent1>
      <a:accent2>
        <a:srgbClr val="D09E00"/>
      </a:accent2>
      <a:accent3>
        <a:srgbClr val="71A8B7"/>
      </a:accent3>
      <a:accent4>
        <a:srgbClr val="00B0F0"/>
      </a:accent4>
      <a:accent5>
        <a:srgbClr val="6469A1"/>
      </a:accent5>
      <a:accent6>
        <a:srgbClr val="AFB2B4"/>
      </a:accent6>
      <a:hlink>
        <a:srgbClr val="00B0F0"/>
      </a:hlink>
      <a:folHlink>
        <a:srgbClr val="AFB2B4"/>
      </a:folHlink>
    </a:clrScheme>
    <a:fontScheme name="自定义 2">
      <a:majorFont>
        <a:latin typeface="Baskerville Old Face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A000120150822A10KPBG</Template>
  <TotalTime>1124</TotalTime>
  <Words>3175</Words>
  <Application>Microsoft Office PowerPoint</Application>
  <PresentationFormat>自定义</PresentationFormat>
  <Paragraphs>474</Paragraphs>
  <Slides>67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69" baseType="lpstr">
      <vt:lpstr>A000120140530A99PPBG</vt:lpstr>
      <vt:lpstr>Bitmap Image</vt:lpstr>
      <vt:lpstr>区块链的优化</vt:lpstr>
      <vt:lpstr>Optimizing Blockchain</vt:lpstr>
      <vt:lpstr>Optimizing Blockchain</vt:lpstr>
      <vt:lpstr>各种不可能三角</vt:lpstr>
      <vt:lpstr>对优化的思考</vt:lpstr>
      <vt:lpstr>Optimizing Blockchain</vt:lpstr>
      <vt:lpstr>分布式系统的消息模型</vt:lpstr>
      <vt:lpstr>分布式系统的失效模型</vt:lpstr>
      <vt:lpstr>FLP不可能性定理</vt:lpstr>
      <vt:lpstr>拜占庭容错共识算法的一般特征</vt:lpstr>
      <vt:lpstr>PBFT: Algorithm Components</vt:lpstr>
      <vt:lpstr>PBFT共识算法- Normal Case</vt:lpstr>
      <vt:lpstr>View 和 Seq</vt:lpstr>
      <vt:lpstr>Normal Case Operation</vt:lpstr>
      <vt:lpstr>Pre-prepare Phase</vt:lpstr>
      <vt:lpstr>Prepare Phase</vt:lpstr>
      <vt:lpstr>Prepare Phase的作用</vt:lpstr>
      <vt:lpstr>Prepare Phase的原理</vt:lpstr>
      <vt:lpstr>Commit Phase</vt:lpstr>
      <vt:lpstr>Commit Phase的原理</vt:lpstr>
      <vt:lpstr>Commit Phase的作用</vt:lpstr>
      <vt:lpstr>execute和checkpoint</vt:lpstr>
      <vt:lpstr>reply的处理</vt:lpstr>
      <vt:lpstr>Garbage Collection：协议内置的优化</vt:lpstr>
      <vt:lpstr>略说View Change</vt:lpstr>
      <vt:lpstr>论文提及的几个优化</vt:lpstr>
      <vt:lpstr>论文提及的几个优化</vt:lpstr>
      <vt:lpstr>论文没有提及的优化</vt:lpstr>
      <vt:lpstr>回顾和心得</vt:lpstr>
      <vt:lpstr>Optimizing Blockchain</vt:lpstr>
      <vt:lpstr>1)  Federated Concensus of Chain.com</vt:lpstr>
      <vt:lpstr>Federated Concensus的分析</vt:lpstr>
      <vt:lpstr>2) Zyzzyva</vt:lpstr>
      <vt:lpstr>Zyzzyva </vt:lpstr>
      <vt:lpstr>Zyzzyva:理想情况，及时收齐3f+1个一致RESPONSE</vt:lpstr>
      <vt:lpstr>Zyzzyva: 超时,只有[2f+1, 3f]个一致RESPONSE</vt:lpstr>
      <vt:lpstr>Zyzzyva：超时，但&lt;2f+1个一致RESPONSE</vt:lpstr>
      <vt:lpstr>Zyzzyva:  恶意client怎么办 </vt:lpstr>
      <vt:lpstr>Zyzzyva 吞吐量</vt:lpstr>
      <vt:lpstr>3) 反其道而行之的Robust BFT — Aardvark</vt:lpstr>
      <vt:lpstr>Aardvark 优化要点</vt:lpstr>
      <vt:lpstr>披露的性能数据(1)</vt:lpstr>
      <vt:lpstr>披露的性能数据(2)</vt:lpstr>
      <vt:lpstr>Optimizing Blockchain</vt:lpstr>
      <vt:lpstr>一条暗线</vt:lpstr>
      <vt:lpstr>Factom</vt:lpstr>
      <vt:lpstr>以太坊</vt:lpstr>
      <vt:lpstr>IBM Fabric V1.0</vt:lpstr>
      <vt:lpstr>好处？坏处？</vt:lpstr>
      <vt:lpstr>分离存储和共识</vt:lpstr>
      <vt:lpstr>非拜占庭容错的大数据DB  Cassandra集群</vt:lpstr>
      <vt:lpstr>BigchainDB的组成</vt:lpstr>
      <vt:lpstr>BigchainDB 的共识</vt:lpstr>
      <vt:lpstr>Optimizing Blockchain</vt:lpstr>
      <vt:lpstr>各种Sharding的构想</vt:lpstr>
      <vt:lpstr>多阶中继设计 - Polkadot</vt:lpstr>
      <vt:lpstr>现实：链路由的性能</vt:lpstr>
      <vt:lpstr>结合业务特性的Sharding案例：RSCoin </vt:lpstr>
      <vt:lpstr>主要成员</vt:lpstr>
      <vt:lpstr>交易结构和Mintette的分工</vt:lpstr>
      <vt:lpstr>底层框架</vt:lpstr>
      <vt:lpstr>不错的性能</vt:lpstr>
      <vt:lpstr>Optimizing Blockchain</vt:lpstr>
      <vt:lpstr>根本思想</vt:lpstr>
      <vt:lpstr>Raiden Network (1)</vt:lpstr>
      <vt:lpstr>Raiden Network(2)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sse</cp:lastModifiedBy>
  <cp:revision>903</cp:revision>
  <dcterms:created xsi:type="dcterms:W3CDTF">2015-09-21T02:28:00Z</dcterms:created>
  <dcterms:modified xsi:type="dcterms:W3CDTF">2017-01-07T06:02:15Z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欧美小镇风情模板.ppt</vt:lpwstr>
  </property>
  <property fmtid="{D5CDD505-2E9C-101B-9397-08002B2CF9AE}" pid="3" name="fileid">
    <vt:lpwstr>644062</vt:lpwstr>
  </property>
  <property fmtid="{D5CDD505-2E9C-101B-9397-08002B2CF9AE}" pid="4" name="KSOProductBuildVer">
    <vt:lpwstr>2052-10.1.0.5597</vt:lpwstr>
  </property>
</Properties>
</file>